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68" r:id="rId2"/>
    <p:sldId id="273" r:id="rId3"/>
    <p:sldId id="256" r:id="rId4"/>
    <p:sldId id="257" r:id="rId5"/>
    <p:sldId id="275" r:id="rId6"/>
    <p:sldId id="267" r:id="rId7"/>
    <p:sldId id="272" r:id="rId8"/>
    <p:sldId id="262" r:id="rId9"/>
    <p:sldId id="276" r:id="rId10"/>
    <p:sldId id="277" r:id="rId11"/>
    <p:sldId id="258" r:id="rId12"/>
    <p:sldId id="274" r:id="rId13"/>
    <p:sldId id="259" r:id="rId14"/>
    <p:sldId id="278" r:id="rId15"/>
    <p:sldId id="270" r:id="rId16"/>
  </p:sldIdLst>
  <p:sldSz cx="18288000" cy="10287000"/>
  <p:notesSz cx="6858000" cy="9144000"/>
  <p:embeddedFontLst>
    <p:embeddedFont>
      <p:font typeface="Source Sans Pro" panose="020B0604020202020204" charset="0"/>
      <p:regular r:id="rId18"/>
    </p:embeddedFont>
    <p:embeddedFont>
      <p:font typeface="Calibri" panose="020F0502020204030204" pitchFamily="34" charset="0"/>
      <p:regular r:id="rId19"/>
      <p:bold r:id="rId20"/>
      <p:italic r:id="rId21"/>
      <p:boldItalic r:id="rId22"/>
    </p:embeddedFont>
    <p:embeddedFont>
      <p:font typeface="Blogger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6F5C6-6BF3-45CA-B098-F9BA06BF3935}" type="datetimeFigureOut">
              <a:rPr lang="tr-TR" smtClean="0"/>
              <a:t>10.03.2024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F2D6E-AE81-45AF-8274-D421B7F43CA9}" type="slidenum">
              <a:rPr lang="tr-TR" smtClean="0"/>
              <a:t>‹#›</a:t>
            </a:fld>
            <a:endParaRPr lang="tr-TR"/>
          </a:p>
        </p:txBody>
      </p:sp>
    </p:spTree>
    <p:extLst>
      <p:ext uri="{BB962C8B-B14F-4D97-AF65-F5344CB8AC3E}">
        <p14:creationId xmlns:p14="http://schemas.microsoft.com/office/powerpoint/2010/main" val="378881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1F1F2D6E-AE81-45AF-8274-D421B7F43CA9}" type="slidenum">
              <a:rPr lang="tr-TR" smtClean="0"/>
              <a:t>1</a:t>
            </a:fld>
            <a:endParaRPr lang="tr-TR"/>
          </a:p>
        </p:txBody>
      </p:sp>
    </p:spTree>
    <p:extLst>
      <p:ext uri="{BB962C8B-B14F-4D97-AF65-F5344CB8AC3E}">
        <p14:creationId xmlns:p14="http://schemas.microsoft.com/office/powerpoint/2010/main" val="182871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youtu.be/7pljfzGV6Oc" TargetMode="External"/><Relationship Id="rId3" Type="http://schemas.openxmlformats.org/officeDocument/2006/relationships/image" Target="../media/image1.png"/><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11" Type="http://schemas.openxmlformats.org/officeDocument/2006/relationships/image" Target="../media/image3.jpg"/><Relationship Id="rId10"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png"/><Relationship Id="rId12"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32.png"/><Relationship Id="rId1" Type="http://schemas.openxmlformats.org/officeDocument/2006/relationships/slideLayout" Target="../slideLayouts/slideLayout7.xml"/><Relationship Id="rId11" Type="http://schemas.openxmlformats.org/officeDocument/2006/relationships/image" Target="../media/image3.svg"/><Relationship Id="rId15" Type="http://schemas.openxmlformats.org/officeDocument/2006/relationships/image" Target="../media/image31.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1.png"/><Relationship Id="rId16" Type="http://schemas.openxmlformats.org/officeDocument/2006/relationships/image" Target="../media/image41.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hyperlink" Target="https://www.youtube.com/watch?v=QdFwIErmA1M&amp;ab_channel=ArdaOtuk" TargetMode="External"/><Relationship Id="rId18" Type="http://schemas.openxmlformats.org/officeDocument/2006/relationships/hyperlink" Target="https://makersconsulting.co/deneyimi-yeniden-tasarlayin-ux-ve-ui-nedir-ozellikleri-ve-farklari-nelerdir/" TargetMode="External"/><Relationship Id="rId3" Type="http://schemas.openxmlformats.org/officeDocument/2006/relationships/image" Target="../media/image2.png"/><Relationship Id="rId12" Type="http://schemas.openxmlformats.org/officeDocument/2006/relationships/hyperlink" Target="https://www.youtube.com/watch?v=IASVX0RHOPI&amp;ab_channel=M%C3%BChendisKafalar" TargetMode="External"/><Relationship Id="rId17" Type="http://schemas.openxmlformats.org/officeDocument/2006/relationships/hyperlink" Target="https://www.youtube.com/watch?v=C4QPmZAUOaQ&amp;t=778s&amp;ab_channel=O%C4%9Fuzhan%C3%87OLAK" TargetMode="External"/><Relationship Id="rId2" Type="http://schemas.openxmlformats.org/officeDocument/2006/relationships/image" Target="../media/image1.png"/><Relationship Id="rId16" Type="http://schemas.openxmlformats.org/officeDocument/2006/relationships/hyperlink" Target="storyset.com" TargetMode="External"/><Relationship Id="rId1" Type="http://schemas.openxmlformats.org/officeDocument/2006/relationships/slideLayout" Target="../slideLayouts/slideLayout7.xml"/><Relationship Id="rId11" Type="http://schemas.openxmlformats.org/officeDocument/2006/relationships/hyperlink" Target="https://www.youtube.com/watch?v=_vH1ZYhWGcw&amp;ab_channel=Ferdi%C3%87%C4%B1ld%C4%B1z%E1%B5%80%E1%B4%BF" TargetMode="External"/><Relationship Id="rId15" Type="http://schemas.openxmlformats.org/officeDocument/2006/relationships/hyperlink" Target="https://www.flaticon.com/search?word=brain" TargetMode="External"/><Relationship Id="rId10" Type="http://schemas.openxmlformats.org/officeDocument/2006/relationships/image" Target="../media/image3.svg"/><Relationship Id="rId19" Type="http://schemas.openxmlformats.org/officeDocument/2006/relationships/hyperlink" Target="https://netvent.com/ui-ve-ux-nedir/" TargetMode="External"/><Relationship Id="rId14" Type="http://schemas.openxmlformats.org/officeDocument/2006/relationships/hyperlink" Target="https://www.youtube.com/watch?v=H1Zc7V_nrM0&amp;ab_channel=EnderTopalo%C4%9Fl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3.sv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10" Type="http://schemas.openxmlformats.org/officeDocument/2006/relationships/image" Target="../media/image11.jpg"/><Relationship Id="rId9"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8.svg"/><Relationship Id="rId1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4.jpe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3.png"/><Relationship Id="rId15" Type="http://schemas.openxmlformats.org/officeDocument/2006/relationships/image" Target="../media/image20.svg"/><Relationship Id="rId10" Type="http://schemas.openxmlformats.org/officeDocument/2006/relationships/image" Target="../media/image16.png"/><Relationship Id="rId19" Type="http://schemas.openxmlformats.org/officeDocument/2006/relationships/image" Target="../media/image24.svg"/><Relationship Id="rId4" Type="http://schemas.openxmlformats.org/officeDocument/2006/relationships/image" Target="../media/image11.svg"/><Relationship Id="rId9" Type="http://schemas.openxmlformats.org/officeDocument/2006/relationships/image" Target="../media/image9.jpe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 Id="rId9"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2.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pn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6.jpeg"/><Relationship Id="rId4" Type="http://schemas.openxmlformats.org/officeDocument/2006/relationships/image" Target="../media/image11.svg"/><Relationship Id="rId9" Type="http://schemas.openxmlformats.org/officeDocument/2006/relationships/image" Target="../media/image23.jpe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8" name="Freeform 8"/>
          <p:cNvSpPr/>
          <p:nvPr/>
        </p:nvSpPr>
        <p:spPr>
          <a:xfrm>
            <a:off x="8153400" y="3083711"/>
            <a:ext cx="1111152" cy="277788"/>
          </a:xfrm>
          <a:custGeom>
            <a:avLst/>
            <a:gdLst/>
            <a:ahLst/>
            <a:cxnLst/>
            <a:rect l="l" t="t" r="r" b="b"/>
            <a:pathLst>
              <a:path w="1111152" h="277788">
                <a:moveTo>
                  <a:pt x="0" y="0"/>
                </a:moveTo>
                <a:lnTo>
                  <a:pt x="1111153" y="0"/>
                </a:lnTo>
                <a:lnTo>
                  <a:pt x="1111153" y="277788"/>
                </a:lnTo>
                <a:lnTo>
                  <a:pt x="0" y="277788"/>
                </a:lnTo>
                <a:lnTo>
                  <a:pt x="0" y="0"/>
                </a:lnTo>
                <a:close/>
              </a:path>
            </a:pathLst>
          </a:custGeom>
          <a:blipFill>
            <a:blip r:embed="rId4">
              <a:extLst>
                <a:ext uri="{96DAC541-7B7A-43D3-8B79-37D633B846F1}">
                  <asvg:svgBlip xmlns:asvg="http://schemas.microsoft.com/office/drawing/2016/SVG/main" xmlns="" r:embed="rId10"/>
                </a:ext>
              </a:extLst>
            </a:blip>
            <a:stretch>
              <a:fillRect/>
            </a:stretch>
          </a:blipFill>
        </p:spPr>
      </p:sp>
      <p:sp>
        <p:nvSpPr>
          <p:cNvPr id="19" name="TextBox 19"/>
          <p:cNvSpPr txBox="1"/>
          <p:nvPr/>
        </p:nvSpPr>
        <p:spPr>
          <a:xfrm>
            <a:off x="8153400" y="500828"/>
            <a:ext cx="6847577" cy="2385268"/>
          </a:xfrm>
          <a:prstGeom prst="rect">
            <a:avLst/>
          </a:prstGeom>
        </p:spPr>
        <p:txBody>
          <a:bodyPr lIns="0" tIns="0" rIns="0" bIns="0" rtlCol="0" anchor="t">
            <a:spAutoFit/>
          </a:bodyPr>
          <a:lstStyle/>
          <a:p>
            <a:pPr>
              <a:lnSpc>
                <a:spcPts val="6156"/>
              </a:lnSpc>
            </a:pPr>
            <a:r>
              <a:rPr lang="tr-TR" sz="5700" dirty="0" smtClean="0">
                <a:solidFill>
                  <a:srgbClr val="FFFFFF"/>
                </a:solidFill>
                <a:latin typeface="Blogger Bold"/>
              </a:rPr>
              <a:t>MOBIL UYGULAMALAR İÇİN UI VE UX </a:t>
            </a:r>
            <a:endParaRPr lang="en-US" sz="5700" dirty="0">
              <a:solidFill>
                <a:srgbClr val="FFFFFF"/>
              </a:solidFill>
              <a:latin typeface="Blogger Bold"/>
            </a:endParaRPr>
          </a:p>
        </p:txBody>
      </p:sp>
      <p:pic>
        <p:nvPicPr>
          <p:cNvPr id="30" name="Resim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53400" y="4267136"/>
            <a:ext cx="9829800" cy="5770860"/>
          </a:xfrm>
          <a:prstGeom prst="rect">
            <a:avLst/>
          </a:prstGeom>
        </p:spPr>
      </p:pic>
      <p:pic>
        <p:nvPicPr>
          <p:cNvPr id="39" name="Resim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500828"/>
            <a:ext cx="7418036" cy="9401196"/>
          </a:xfrm>
          <a:prstGeom prst="rect">
            <a:avLst/>
          </a:prstGeom>
        </p:spPr>
      </p:pic>
      <p:sp>
        <p:nvSpPr>
          <p:cNvPr id="3" name="Metin kutusu 2"/>
          <p:cNvSpPr txBox="1"/>
          <p:nvPr/>
        </p:nvSpPr>
        <p:spPr>
          <a:xfrm>
            <a:off x="1447800" y="500828"/>
            <a:ext cx="4419600" cy="492443"/>
          </a:xfrm>
          <a:prstGeom prst="rect">
            <a:avLst/>
          </a:prstGeom>
          <a:noFill/>
        </p:spPr>
        <p:txBody>
          <a:bodyPr wrap="square" rtlCol="0">
            <a:spAutoFit/>
          </a:bodyPr>
          <a:lstStyle/>
          <a:p>
            <a:r>
              <a:rPr lang="tr-TR" sz="2600" dirty="0">
                <a:solidFill>
                  <a:schemeClr val="bg1"/>
                </a:solidFill>
                <a:latin typeface="Blogger Bold" panose="020B0604020202020204" charset="0"/>
                <a:ea typeface="Blogger Bold" panose="020B0604020202020204" charset="0"/>
                <a:hlinkClick r:id="rId13"/>
              </a:rPr>
              <a:t>https://youtu.be/7pljfzGV6Oc</a:t>
            </a:r>
            <a:endParaRPr lang="tr-TR" sz="2600" dirty="0">
              <a:solidFill>
                <a:schemeClr val="bg1"/>
              </a:solidFill>
              <a:latin typeface="Blogger Bold" panose="020B0604020202020204" charset="0"/>
              <a:ea typeface="Blogger Bold" panose="020B0604020202020204" charset="0"/>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9" name="Freeform 9"/>
          <p:cNvSpPr/>
          <p:nvPr/>
        </p:nvSpPr>
        <p:spPr>
          <a:xfrm>
            <a:off x="1935469" y="2140295"/>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xmlns="" r:embed="rId11"/>
                </a:ext>
              </a:extLst>
            </a:blip>
            <a:stretch>
              <a:fillRect/>
            </a:stretch>
          </a:blipFill>
        </p:spPr>
      </p:sp>
      <p:sp>
        <p:nvSpPr>
          <p:cNvPr id="15" name="TextBox 15"/>
          <p:cNvSpPr txBox="1"/>
          <p:nvPr/>
        </p:nvSpPr>
        <p:spPr>
          <a:xfrm>
            <a:off x="1935469" y="811497"/>
            <a:ext cx="14676131" cy="795089"/>
          </a:xfrm>
          <a:prstGeom prst="rect">
            <a:avLst/>
          </a:prstGeom>
        </p:spPr>
        <p:txBody>
          <a:bodyPr wrap="square" lIns="0" tIns="0" rIns="0" bIns="0" rtlCol="0" anchor="t">
            <a:spAutoFit/>
          </a:bodyPr>
          <a:lstStyle/>
          <a:p>
            <a:pPr>
              <a:lnSpc>
                <a:spcPts val="6156"/>
              </a:lnSpc>
            </a:pPr>
            <a:r>
              <a:rPr lang="tr-TR" sz="5700" dirty="0" smtClean="0">
                <a:solidFill>
                  <a:srgbClr val="FFFFFF"/>
                </a:solidFill>
                <a:latin typeface="Blogger Bold"/>
              </a:rPr>
              <a:t>KÖTÜ UX VE İYİ UX ARASINDAKİ FARKLAR</a:t>
            </a:r>
            <a:endParaRPr lang="en-US" sz="5700" dirty="0">
              <a:solidFill>
                <a:srgbClr val="FFFFFF"/>
              </a:solidFill>
              <a:latin typeface="Blogger Bold"/>
            </a:endParaRPr>
          </a:p>
        </p:txBody>
      </p:sp>
      <p:pic>
        <p:nvPicPr>
          <p:cNvPr id="16" name="Resim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900" y="2795821"/>
            <a:ext cx="4953000" cy="3354005"/>
          </a:xfrm>
          <a:prstGeom prst="rect">
            <a:avLst/>
          </a:prstGeom>
        </p:spPr>
      </p:pic>
      <p:pic>
        <p:nvPicPr>
          <p:cNvPr id="3" name="Resim 2"/>
          <p:cNvPicPr>
            <a:picLocks noChangeAspect="1"/>
          </p:cNvPicPr>
          <p:nvPr/>
        </p:nvPicPr>
        <p:blipFill>
          <a:blip r:embed="rId13"/>
          <a:stretch>
            <a:fillRect/>
          </a:stretch>
        </p:blipFill>
        <p:spPr>
          <a:xfrm>
            <a:off x="7142846" y="2796464"/>
            <a:ext cx="4854361" cy="3353362"/>
          </a:xfrm>
          <a:prstGeom prst="rect">
            <a:avLst/>
          </a:prstGeom>
        </p:spPr>
      </p:pic>
      <p:pic>
        <p:nvPicPr>
          <p:cNvPr id="4" name="Resim 3"/>
          <p:cNvPicPr>
            <a:picLocks noChangeAspect="1"/>
          </p:cNvPicPr>
          <p:nvPr/>
        </p:nvPicPr>
        <p:blipFill>
          <a:blip r:embed="rId14"/>
          <a:stretch>
            <a:fillRect/>
          </a:stretch>
        </p:blipFill>
        <p:spPr>
          <a:xfrm>
            <a:off x="13082153" y="2795821"/>
            <a:ext cx="5121084" cy="3354005"/>
          </a:xfrm>
          <a:prstGeom prst="rect">
            <a:avLst/>
          </a:prstGeom>
        </p:spPr>
      </p:pic>
      <p:pic>
        <p:nvPicPr>
          <p:cNvPr id="5" name="Resim 4"/>
          <p:cNvPicPr>
            <a:picLocks noChangeAspect="1"/>
          </p:cNvPicPr>
          <p:nvPr/>
        </p:nvPicPr>
        <p:blipFill>
          <a:blip r:embed="rId15"/>
          <a:stretch>
            <a:fillRect/>
          </a:stretch>
        </p:blipFill>
        <p:spPr>
          <a:xfrm>
            <a:off x="1104901" y="6527564"/>
            <a:ext cx="4953000" cy="3444538"/>
          </a:xfrm>
          <a:prstGeom prst="rect">
            <a:avLst/>
          </a:prstGeom>
        </p:spPr>
      </p:pic>
      <p:pic>
        <p:nvPicPr>
          <p:cNvPr id="6" name="Resim 5"/>
          <p:cNvPicPr>
            <a:picLocks noChangeAspect="1"/>
          </p:cNvPicPr>
          <p:nvPr/>
        </p:nvPicPr>
        <p:blipFill>
          <a:blip r:embed="rId16"/>
          <a:stretch>
            <a:fillRect/>
          </a:stretch>
        </p:blipFill>
        <p:spPr>
          <a:xfrm>
            <a:off x="7142846" y="6527564"/>
            <a:ext cx="5166808" cy="3391194"/>
          </a:xfrm>
          <a:prstGeom prst="rect">
            <a:avLst/>
          </a:prstGeom>
        </p:spPr>
      </p:pic>
    </p:spTree>
    <p:extLst>
      <p:ext uri="{BB962C8B-B14F-4D97-AF65-F5344CB8AC3E}">
        <p14:creationId xmlns:p14="http://schemas.microsoft.com/office/powerpoint/2010/main" val="249227522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09568" y="3891762"/>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690518" y="2045203"/>
            <a:ext cx="6490517" cy="1590179"/>
          </a:xfrm>
          <a:prstGeom prst="rect">
            <a:avLst/>
          </a:prstGeom>
        </p:spPr>
        <p:txBody>
          <a:bodyPr lIns="0" tIns="0" rIns="0" bIns="0" rtlCol="0" anchor="t">
            <a:spAutoFit/>
          </a:bodyPr>
          <a:lstStyle/>
          <a:p>
            <a:pPr>
              <a:lnSpc>
                <a:spcPts val="6156"/>
              </a:lnSpc>
            </a:pPr>
            <a:r>
              <a:rPr lang="tr-TR" sz="5700" dirty="0" smtClean="0">
                <a:solidFill>
                  <a:srgbClr val="FFFFFF"/>
                </a:solidFill>
                <a:latin typeface="Blogger Bold"/>
              </a:rPr>
              <a:t>PROJE BASAMAKLARI </a:t>
            </a:r>
            <a:endParaRPr lang="en-US" sz="5700" dirty="0">
              <a:solidFill>
                <a:srgbClr val="FFFFFF"/>
              </a:solidFill>
              <a:latin typeface="Blogger Bold"/>
            </a:endParaRPr>
          </a:p>
        </p:txBody>
      </p:sp>
      <p:sp>
        <p:nvSpPr>
          <p:cNvPr id="5" name="TextBox 5"/>
          <p:cNvSpPr txBox="1"/>
          <p:nvPr/>
        </p:nvSpPr>
        <p:spPr>
          <a:xfrm>
            <a:off x="1690518" y="6120727"/>
            <a:ext cx="2100432" cy="384721"/>
          </a:xfrm>
          <a:prstGeom prst="rect">
            <a:avLst/>
          </a:prstGeom>
        </p:spPr>
        <p:txBody>
          <a:bodyPr wrap="square" lIns="0" tIns="0" rIns="0" bIns="0" rtlCol="0" anchor="t">
            <a:spAutoFit/>
          </a:bodyPr>
          <a:lstStyle/>
          <a:p>
            <a:pPr>
              <a:lnSpc>
                <a:spcPts val="3023"/>
              </a:lnSpc>
            </a:pPr>
            <a:r>
              <a:rPr lang="tr-TR" sz="2799" dirty="0" smtClean="0">
                <a:solidFill>
                  <a:srgbClr val="FFFFFF"/>
                </a:solidFill>
                <a:latin typeface="Blogger Bold"/>
              </a:rPr>
              <a:t>ARAŞTIRMA</a:t>
            </a:r>
            <a:endParaRPr lang="en-US" sz="2799" dirty="0">
              <a:solidFill>
                <a:srgbClr val="FFFFFF"/>
              </a:solidFill>
              <a:latin typeface="Blogger Bold"/>
            </a:endParaRPr>
          </a:p>
        </p:txBody>
      </p:sp>
      <p:sp>
        <p:nvSpPr>
          <p:cNvPr id="7" name="TextBox 7"/>
          <p:cNvSpPr txBox="1"/>
          <p:nvPr/>
        </p:nvSpPr>
        <p:spPr>
          <a:xfrm>
            <a:off x="1690518" y="4663894"/>
            <a:ext cx="2703699" cy="1320632"/>
          </a:xfrm>
          <a:prstGeom prst="rect">
            <a:avLst/>
          </a:prstGeom>
        </p:spPr>
        <p:txBody>
          <a:bodyPr lIns="0" tIns="0" rIns="0" bIns="0" rtlCol="0" anchor="t">
            <a:spAutoFit/>
          </a:bodyPr>
          <a:lstStyle/>
          <a:p>
            <a:pPr>
              <a:lnSpc>
                <a:spcPts val="9562"/>
              </a:lnSpc>
            </a:pPr>
            <a:r>
              <a:rPr lang="en-US" sz="8853">
                <a:solidFill>
                  <a:srgbClr val="FFFFFF"/>
                </a:solidFill>
                <a:latin typeface="Blogger Bold"/>
              </a:rPr>
              <a:t>01.</a:t>
            </a:r>
          </a:p>
        </p:txBody>
      </p:sp>
      <p:sp>
        <p:nvSpPr>
          <p:cNvPr id="8" name="TextBox 8"/>
          <p:cNvSpPr txBox="1"/>
          <p:nvPr/>
        </p:nvSpPr>
        <p:spPr>
          <a:xfrm>
            <a:off x="5481468" y="6074201"/>
            <a:ext cx="2334835"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FİKİR BULMA</a:t>
            </a:r>
            <a:endParaRPr lang="en-US" sz="2799" dirty="0">
              <a:solidFill>
                <a:srgbClr val="FFFFFF"/>
              </a:solidFill>
              <a:latin typeface="Blogger Bold"/>
            </a:endParaRPr>
          </a:p>
        </p:txBody>
      </p:sp>
      <p:sp>
        <p:nvSpPr>
          <p:cNvPr id="10" name="TextBox 10"/>
          <p:cNvSpPr txBox="1"/>
          <p:nvPr/>
        </p:nvSpPr>
        <p:spPr>
          <a:xfrm>
            <a:off x="5481468" y="4663894"/>
            <a:ext cx="2527441" cy="1320632"/>
          </a:xfrm>
          <a:prstGeom prst="rect">
            <a:avLst/>
          </a:prstGeom>
        </p:spPr>
        <p:txBody>
          <a:bodyPr lIns="0" tIns="0" rIns="0" bIns="0" rtlCol="0" anchor="t">
            <a:spAutoFit/>
          </a:bodyPr>
          <a:lstStyle/>
          <a:p>
            <a:pPr>
              <a:lnSpc>
                <a:spcPts val="9562"/>
              </a:lnSpc>
            </a:pPr>
            <a:r>
              <a:rPr lang="en-US" sz="8853">
                <a:solidFill>
                  <a:srgbClr val="FFFFFF"/>
                </a:solidFill>
                <a:latin typeface="Blogger Bold"/>
              </a:rPr>
              <a:t>02.</a:t>
            </a:r>
          </a:p>
        </p:txBody>
      </p:sp>
      <p:sp>
        <p:nvSpPr>
          <p:cNvPr id="11" name="TextBox 11"/>
          <p:cNvSpPr txBox="1"/>
          <p:nvPr/>
        </p:nvSpPr>
        <p:spPr>
          <a:xfrm>
            <a:off x="9280439" y="6074201"/>
            <a:ext cx="2438201"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UYGULAMA</a:t>
            </a:r>
            <a:endParaRPr lang="en-US" sz="2799" dirty="0">
              <a:solidFill>
                <a:srgbClr val="FFFFFF"/>
              </a:solidFill>
              <a:latin typeface="Blogger Bold"/>
            </a:endParaRPr>
          </a:p>
        </p:txBody>
      </p:sp>
      <p:sp>
        <p:nvSpPr>
          <p:cNvPr id="13" name="TextBox 13"/>
          <p:cNvSpPr txBox="1"/>
          <p:nvPr/>
        </p:nvSpPr>
        <p:spPr>
          <a:xfrm>
            <a:off x="9280439" y="4663894"/>
            <a:ext cx="2255042" cy="1320632"/>
          </a:xfrm>
          <a:prstGeom prst="rect">
            <a:avLst/>
          </a:prstGeom>
        </p:spPr>
        <p:txBody>
          <a:bodyPr lIns="0" tIns="0" rIns="0" bIns="0" rtlCol="0" anchor="t">
            <a:spAutoFit/>
          </a:bodyPr>
          <a:lstStyle/>
          <a:p>
            <a:pPr>
              <a:lnSpc>
                <a:spcPts val="9562"/>
              </a:lnSpc>
            </a:pPr>
            <a:r>
              <a:rPr lang="en-US" sz="8853">
                <a:solidFill>
                  <a:srgbClr val="FFFFFF"/>
                </a:solidFill>
                <a:latin typeface="Blogger Bold"/>
              </a:rPr>
              <a:t>03.</a:t>
            </a:r>
          </a:p>
        </p:txBody>
      </p:sp>
      <p:sp>
        <p:nvSpPr>
          <p:cNvPr id="14" name="TextBox 14"/>
          <p:cNvSpPr txBox="1"/>
          <p:nvPr/>
        </p:nvSpPr>
        <p:spPr>
          <a:xfrm>
            <a:off x="13071389" y="6074201"/>
            <a:ext cx="2415923"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RAPORLAMA</a:t>
            </a:r>
            <a:endParaRPr lang="en-US" sz="2799" dirty="0">
              <a:solidFill>
                <a:srgbClr val="FFFFFF"/>
              </a:solidFill>
              <a:latin typeface="Blogger Bold"/>
            </a:endParaRPr>
          </a:p>
        </p:txBody>
      </p:sp>
      <p:sp>
        <p:nvSpPr>
          <p:cNvPr id="16" name="TextBox 16"/>
          <p:cNvSpPr txBox="1"/>
          <p:nvPr/>
        </p:nvSpPr>
        <p:spPr>
          <a:xfrm>
            <a:off x="13071389" y="4663894"/>
            <a:ext cx="2583103" cy="1320632"/>
          </a:xfrm>
          <a:prstGeom prst="rect">
            <a:avLst/>
          </a:prstGeom>
        </p:spPr>
        <p:txBody>
          <a:bodyPr lIns="0" tIns="0" rIns="0" bIns="0" rtlCol="0" anchor="t">
            <a:spAutoFit/>
          </a:bodyPr>
          <a:lstStyle/>
          <a:p>
            <a:pPr>
              <a:lnSpc>
                <a:spcPts val="9562"/>
              </a:lnSpc>
            </a:pPr>
            <a:r>
              <a:rPr lang="en-US" sz="8853">
                <a:solidFill>
                  <a:srgbClr val="FFFFFF"/>
                </a:solidFill>
                <a:latin typeface="Blogger Bold"/>
              </a:rPr>
              <a:t>04.</a:t>
            </a:r>
          </a:p>
        </p:txBody>
      </p:sp>
      <p:sp>
        <p:nvSpPr>
          <p:cNvPr id="19" name="Freeform 19"/>
          <p:cNvSpPr/>
          <p:nvPr/>
        </p:nvSpPr>
        <p:spPr>
          <a:xfrm>
            <a:off x="16420219" y="-482340"/>
            <a:ext cx="1867781" cy="2171838"/>
          </a:xfrm>
          <a:custGeom>
            <a:avLst/>
            <a:gdLst/>
            <a:ahLst/>
            <a:cxnLst/>
            <a:rect l="l" t="t" r="r" b="b"/>
            <a:pathLst>
              <a:path w="1867781" h="2171838">
                <a:moveTo>
                  <a:pt x="0" y="0"/>
                </a:moveTo>
                <a:lnTo>
                  <a:pt x="1867781" y="0"/>
                </a:lnTo>
                <a:lnTo>
                  <a:pt x="1867781" y="2171838"/>
                </a:lnTo>
                <a:lnTo>
                  <a:pt x="0" y="21718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16157522" y="-136201"/>
            <a:ext cx="1865066" cy="2171838"/>
          </a:xfrm>
          <a:custGeom>
            <a:avLst/>
            <a:gdLst/>
            <a:ahLst/>
            <a:cxnLst/>
            <a:rect l="l" t="t" r="r" b="b"/>
            <a:pathLst>
              <a:path w="1865066" h="2171838">
                <a:moveTo>
                  <a:pt x="0" y="0"/>
                </a:moveTo>
                <a:lnTo>
                  <a:pt x="1865065" y="0"/>
                </a:lnTo>
                <a:lnTo>
                  <a:pt x="1865065" y="2171838"/>
                </a:lnTo>
                <a:lnTo>
                  <a:pt x="0" y="217183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Metin kutusu 5"/>
          <p:cNvSpPr txBox="1"/>
          <p:nvPr/>
        </p:nvSpPr>
        <p:spPr>
          <a:xfrm>
            <a:off x="340434" y="6895633"/>
            <a:ext cx="4053783" cy="2308324"/>
          </a:xfrm>
          <a:prstGeom prst="rect">
            <a:avLst/>
          </a:prstGeom>
          <a:noFill/>
        </p:spPr>
        <p:txBody>
          <a:bodyPr wrap="square" rtlCol="0">
            <a:spAutoFit/>
          </a:bodyPr>
          <a:lstStyle/>
          <a:p>
            <a:r>
              <a:rPr lang="tr-TR" dirty="0">
                <a:solidFill>
                  <a:schemeClr val="bg1"/>
                </a:solidFill>
                <a:latin typeface="Blogger Bold" panose="020B0604020202020204" charset="0"/>
                <a:ea typeface="Blogger Bold" panose="020B0604020202020204" charset="0"/>
              </a:rPr>
              <a:t>Bu aşamada, projenin temelini oluşturan detaylı bir piyasa,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teknoloji </a:t>
            </a:r>
            <a:r>
              <a:rPr lang="tr-TR" dirty="0">
                <a:solidFill>
                  <a:schemeClr val="bg1"/>
                </a:solidFill>
                <a:latin typeface="Blogger Bold" panose="020B0604020202020204" charset="0"/>
                <a:ea typeface="Blogger Bold" panose="020B0604020202020204" charset="0"/>
              </a:rPr>
              <a:t>ve kullanıcı araştırması yapılır</a:t>
            </a:r>
            <a:r>
              <a:rPr lang="tr-TR" dirty="0" smtClean="0">
                <a:solidFill>
                  <a:schemeClr val="bg1"/>
                </a:solidFill>
                <a:latin typeface="Blogger Bold" panose="020B0604020202020204" charset="0"/>
                <a:ea typeface="Blogger Bold" panose="020B0604020202020204" charset="0"/>
              </a:rPr>
              <a:t>.</a:t>
            </a:r>
          </a:p>
          <a:p>
            <a:r>
              <a:rPr lang="tr-TR" dirty="0" smtClean="0">
                <a:solidFill>
                  <a:schemeClr val="bg1"/>
                </a:solidFill>
                <a:latin typeface="Blogger Bold" panose="020B0604020202020204" charset="0"/>
                <a:ea typeface="Blogger Bold" panose="020B0604020202020204" charset="0"/>
              </a:rPr>
              <a:t> </a:t>
            </a:r>
            <a:r>
              <a:rPr lang="tr-TR" dirty="0">
                <a:solidFill>
                  <a:schemeClr val="bg1"/>
                </a:solidFill>
                <a:latin typeface="Blogger Bold" panose="020B0604020202020204" charset="0"/>
                <a:ea typeface="Blogger Bold" panose="020B0604020202020204" charset="0"/>
              </a:rPr>
              <a:t>Kullanıcıların ihtiyaçları, beklentileri ve davranışları incelenirken,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rakip </a:t>
            </a:r>
            <a:r>
              <a:rPr lang="tr-TR" dirty="0">
                <a:solidFill>
                  <a:schemeClr val="bg1"/>
                </a:solidFill>
                <a:latin typeface="Blogger Bold" panose="020B0604020202020204" charset="0"/>
                <a:ea typeface="Blogger Bold" panose="020B0604020202020204" charset="0"/>
              </a:rPr>
              <a:t>analizi ile sektördeki mevcut çözümler ve trendler değerlendirilir.</a:t>
            </a:r>
          </a:p>
        </p:txBody>
      </p:sp>
      <p:sp>
        <p:nvSpPr>
          <p:cNvPr id="9" name="Metin kutusu 8"/>
          <p:cNvSpPr txBox="1"/>
          <p:nvPr/>
        </p:nvSpPr>
        <p:spPr>
          <a:xfrm>
            <a:off x="4631526" y="6895633"/>
            <a:ext cx="3641639" cy="1754326"/>
          </a:xfrm>
          <a:prstGeom prst="rect">
            <a:avLst/>
          </a:prstGeom>
          <a:noFill/>
        </p:spPr>
        <p:txBody>
          <a:bodyPr wrap="square" rtlCol="0">
            <a:spAutoFit/>
          </a:bodyPr>
          <a:lstStyle/>
          <a:p>
            <a:r>
              <a:rPr lang="tr-TR" dirty="0">
                <a:solidFill>
                  <a:schemeClr val="bg1"/>
                </a:solidFill>
                <a:latin typeface="Blogger Bold" panose="020B0604020202020204" charset="0"/>
                <a:ea typeface="Blogger Bold" panose="020B0604020202020204" charset="0"/>
              </a:rPr>
              <a:t>Bu aşama, araştırma sonuçlarına dayanarak yenilikçi </a:t>
            </a:r>
            <a:r>
              <a:rPr lang="tr-TR" dirty="0" smtClean="0">
                <a:solidFill>
                  <a:schemeClr val="bg1"/>
                </a:solidFill>
                <a:latin typeface="Blogger Bold" panose="020B0604020202020204" charset="0"/>
                <a:ea typeface="Blogger Bold" panose="020B0604020202020204" charset="0"/>
              </a:rPr>
              <a:t>çözümler</a:t>
            </a:r>
          </a:p>
          <a:p>
            <a:r>
              <a:rPr lang="tr-TR" dirty="0" smtClean="0">
                <a:solidFill>
                  <a:schemeClr val="bg1"/>
                </a:solidFill>
                <a:latin typeface="Blogger Bold" panose="020B0604020202020204" charset="0"/>
                <a:ea typeface="Blogger Bold" panose="020B0604020202020204" charset="0"/>
              </a:rPr>
              <a:t> </a:t>
            </a:r>
            <a:r>
              <a:rPr lang="tr-TR" dirty="0">
                <a:solidFill>
                  <a:schemeClr val="bg1"/>
                </a:solidFill>
                <a:latin typeface="Blogger Bold" panose="020B0604020202020204" charset="0"/>
                <a:ea typeface="Blogger Bold" panose="020B0604020202020204" charset="0"/>
              </a:rPr>
              <a:t>ve fikirler üretmeyi hedefler.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Beyin </a:t>
            </a:r>
            <a:r>
              <a:rPr lang="tr-TR" dirty="0">
                <a:solidFill>
                  <a:schemeClr val="bg1"/>
                </a:solidFill>
                <a:latin typeface="Blogger Bold" panose="020B0604020202020204" charset="0"/>
                <a:ea typeface="Blogger Bold" panose="020B0604020202020204" charset="0"/>
              </a:rPr>
              <a:t>fırtınası, SWOT analizi ve benzeri yöntemler kullanılarak ekip içinde fikir alışverişi yapılır.</a:t>
            </a:r>
          </a:p>
        </p:txBody>
      </p:sp>
      <p:sp>
        <p:nvSpPr>
          <p:cNvPr id="12" name="Metin kutusu 11"/>
          <p:cNvSpPr txBox="1"/>
          <p:nvPr/>
        </p:nvSpPr>
        <p:spPr>
          <a:xfrm>
            <a:off x="8535845" y="6895633"/>
            <a:ext cx="3927388" cy="1754326"/>
          </a:xfrm>
          <a:prstGeom prst="rect">
            <a:avLst/>
          </a:prstGeom>
          <a:noFill/>
        </p:spPr>
        <p:txBody>
          <a:bodyPr wrap="square" rtlCol="0">
            <a:spAutoFit/>
          </a:bodyPr>
          <a:lstStyle/>
          <a:p>
            <a:r>
              <a:rPr lang="tr-TR" dirty="0">
                <a:solidFill>
                  <a:schemeClr val="bg1"/>
                </a:solidFill>
                <a:latin typeface="Blogger Bold" panose="020B0604020202020204" charset="0"/>
                <a:ea typeface="Blogger Bold" panose="020B0604020202020204" charset="0"/>
              </a:rPr>
              <a:t>Fikir bulma aşamasında seçilen çözüm yollarının, somut ürün veya </a:t>
            </a:r>
            <a:r>
              <a:rPr lang="tr-TR" dirty="0" smtClean="0">
                <a:solidFill>
                  <a:schemeClr val="bg1"/>
                </a:solidFill>
                <a:latin typeface="Blogger Bold" panose="020B0604020202020204" charset="0"/>
                <a:ea typeface="Blogger Bold" panose="020B0604020202020204" charset="0"/>
              </a:rPr>
              <a:t>hizmetler</a:t>
            </a:r>
          </a:p>
          <a:p>
            <a:r>
              <a:rPr lang="tr-TR" dirty="0" smtClean="0">
                <a:solidFill>
                  <a:schemeClr val="bg1"/>
                </a:solidFill>
                <a:latin typeface="Blogger Bold" panose="020B0604020202020204" charset="0"/>
                <a:ea typeface="Blogger Bold" panose="020B0604020202020204" charset="0"/>
              </a:rPr>
              <a:t> </a:t>
            </a:r>
            <a:r>
              <a:rPr lang="tr-TR" dirty="0">
                <a:solidFill>
                  <a:schemeClr val="bg1"/>
                </a:solidFill>
                <a:latin typeface="Blogger Bold" panose="020B0604020202020204" charset="0"/>
                <a:ea typeface="Blogger Bold" panose="020B0604020202020204" charset="0"/>
              </a:rPr>
              <a:t>haline getirildiği aşamadır.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Tasarım</a:t>
            </a:r>
            <a:r>
              <a:rPr lang="tr-TR" dirty="0">
                <a:solidFill>
                  <a:schemeClr val="bg1"/>
                </a:solidFill>
                <a:latin typeface="Blogger Bold" panose="020B0604020202020204" charset="0"/>
                <a:ea typeface="Blogger Bold" panose="020B0604020202020204" charset="0"/>
              </a:rPr>
              <a:t>, </a:t>
            </a:r>
            <a:r>
              <a:rPr lang="tr-TR" dirty="0" err="1">
                <a:solidFill>
                  <a:schemeClr val="bg1"/>
                </a:solidFill>
                <a:latin typeface="Blogger Bold" panose="020B0604020202020204" charset="0"/>
                <a:ea typeface="Blogger Bold" panose="020B0604020202020204" charset="0"/>
              </a:rPr>
              <a:t>prototipleme</a:t>
            </a:r>
            <a:r>
              <a:rPr lang="tr-TR" dirty="0">
                <a:solidFill>
                  <a:schemeClr val="bg1"/>
                </a:solidFill>
                <a:latin typeface="Blogger Bold" panose="020B0604020202020204" charset="0"/>
                <a:ea typeface="Blogger Bold" panose="020B0604020202020204" charset="0"/>
              </a:rPr>
              <a:t> ve geliştirme süreçlerini içerir. </a:t>
            </a:r>
          </a:p>
        </p:txBody>
      </p:sp>
      <p:sp>
        <p:nvSpPr>
          <p:cNvPr id="15" name="Metin kutusu 14"/>
          <p:cNvSpPr txBox="1"/>
          <p:nvPr/>
        </p:nvSpPr>
        <p:spPr>
          <a:xfrm>
            <a:off x="12443180" y="6895633"/>
            <a:ext cx="4191000" cy="2585323"/>
          </a:xfrm>
          <a:prstGeom prst="rect">
            <a:avLst/>
          </a:prstGeom>
          <a:noFill/>
        </p:spPr>
        <p:txBody>
          <a:bodyPr wrap="square" rtlCol="0">
            <a:spAutoFit/>
          </a:bodyPr>
          <a:lstStyle/>
          <a:p>
            <a:r>
              <a:rPr lang="tr-TR" dirty="0">
                <a:solidFill>
                  <a:schemeClr val="bg1"/>
                </a:solidFill>
                <a:latin typeface="Blogger Bold" panose="020B0604020202020204" charset="0"/>
                <a:ea typeface="Blogger Bold" panose="020B0604020202020204" charset="0"/>
              </a:rPr>
              <a:t>Proje sürecinin son aşaması olan raporlama, yapılan çalışmaların, elde edilen sonuçların ve öğrenilen derslerin detaylı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bir </a:t>
            </a:r>
            <a:r>
              <a:rPr lang="tr-TR" dirty="0">
                <a:solidFill>
                  <a:schemeClr val="bg1"/>
                </a:solidFill>
                <a:latin typeface="Blogger Bold" panose="020B0604020202020204" charset="0"/>
                <a:ea typeface="Blogger Bold" panose="020B0604020202020204" charset="0"/>
              </a:rPr>
              <a:t>şekilde belgelendiği süreçtir</a:t>
            </a:r>
            <a:r>
              <a:rPr lang="tr-TR" dirty="0" smtClean="0">
                <a:solidFill>
                  <a:schemeClr val="bg1"/>
                </a:solidFill>
                <a:latin typeface="Blogger Bold" panose="020B0604020202020204" charset="0"/>
                <a:ea typeface="Blogger Bold" panose="020B0604020202020204" charset="0"/>
              </a:rPr>
              <a:t>.</a:t>
            </a:r>
          </a:p>
          <a:p>
            <a:r>
              <a:rPr lang="tr-TR" dirty="0" smtClean="0">
                <a:solidFill>
                  <a:schemeClr val="bg1"/>
                </a:solidFill>
                <a:latin typeface="Blogger Bold" panose="020B0604020202020204" charset="0"/>
                <a:ea typeface="Blogger Bold" panose="020B0604020202020204" charset="0"/>
              </a:rPr>
              <a:t> </a:t>
            </a:r>
            <a:r>
              <a:rPr lang="tr-TR" dirty="0">
                <a:solidFill>
                  <a:schemeClr val="bg1"/>
                </a:solidFill>
                <a:latin typeface="Blogger Bold" panose="020B0604020202020204" charset="0"/>
                <a:ea typeface="Blogger Bold" panose="020B0604020202020204" charset="0"/>
              </a:rPr>
              <a:t>Bu aşama, projenin değerlendirilmesini, </a:t>
            </a:r>
            <a:endParaRPr lang="tr-TR" dirty="0" smtClean="0">
              <a:solidFill>
                <a:schemeClr val="bg1"/>
              </a:solidFill>
              <a:latin typeface="Blogger Bold" panose="020B0604020202020204" charset="0"/>
              <a:ea typeface="Blogger Bold" panose="020B0604020202020204" charset="0"/>
            </a:endParaRPr>
          </a:p>
          <a:p>
            <a:r>
              <a:rPr lang="tr-TR" dirty="0" smtClean="0">
                <a:solidFill>
                  <a:schemeClr val="bg1"/>
                </a:solidFill>
                <a:latin typeface="Blogger Bold" panose="020B0604020202020204" charset="0"/>
                <a:ea typeface="Blogger Bold" panose="020B0604020202020204" charset="0"/>
              </a:rPr>
              <a:t>başarıların </a:t>
            </a:r>
            <a:r>
              <a:rPr lang="tr-TR" dirty="0">
                <a:solidFill>
                  <a:schemeClr val="bg1"/>
                </a:solidFill>
                <a:latin typeface="Blogger Bold" panose="020B0604020202020204" charset="0"/>
                <a:ea typeface="Blogger Bold" panose="020B0604020202020204" charset="0"/>
              </a:rPr>
              <a:t>ve geliştirilmesi gereken noktaların belirlenmesini sağlar.</a:t>
            </a:r>
          </a:p>
        </p:txBody>
      </p:sp>
      <p:pic>
        <p:nvPicPr>
          <p:cNvPr id="21" name="Resim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95080" y="-221415"/>
            <a:ext cx="4259029" cy="4259029"/>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dirty="0"/>
          </a:p>
        </p:txBody>
      </p:sp>
      <p:sp>
        <p:nvSpPr>
          <p:cNvPr id="5" name="Freeform 5"/>
          <p:cNvSpPr/>
          <p:nvPr/>
        </p:nvSpPr>
        <p:spPr>
          <a:xfrm>
            <a:off x="8613866" y="2993109"/>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xmlns="" r:embed="rId8"/>
                </a:ext>
              </a:extLst>
            </a:blip>
            <a:stretch>
              <a:fillRect/>
            </a:stretch>
          </a:blipFill>
        </p:spPr>
      </p:sp>
      <p:sp>
        <p:nvSpPr>
          <p:cNvPr id="40" name="TextBox 40"/>
          <p:cNvSpPr txBox="1"/>
          <p:nvPr/>
        </p:nvSpPr>
        <p:spPr>
          <a:xfrm>
            <a:off x="5771505" y="607841"/>
            <a:ext cx="6651740" cy="2385268"/>
          </a:xfrm>
          <a:prstGeom prst="rect">
            <a:avLst/>
          </a:prstGeom>
        </p:spPr>
        <p:txBody>
          <a:bodyPr lIns="0" tIns="0" rIns="0" bIns="0" rtlCol="0" anchor="t">
            <a:spAutoFit/>
          </a:bodyPr>
          <a:lstStyle/>
          <a:p>
            <a:pPr algn="ctr">
              <a:lnSpc>
                <a:spcPts val="6156"/>
              </a:lnSpc>
            </a:pPr>
            <a:r>
              <a:rPr lang="tr-TR" sz="5700" dirty="0" smtClean="0">
                <a:solidFill>
                  <a:srgbClr val="FFFFFF"/>
                </a:solidFill>
                <a:latin typeface="Blogger Bold"/>
              </a:rPr>
              <a:t>UI VE UX DESİGNER ARASINDAKİ FARKLAR NELERDİR?</a:t>
            </a:r>
            <a:endParaRPr lang="en-US" sz="5700" dirty="0">
              <a:solidFill>
                <a:srgbClr val="FFFFFF"/>
              </a:solidFill>
              <a:latin typeface="Blogger Bold"/>
            </a:endParaRPr>
          </a:p>
        </p:txBody>
      </p:sp>
      <p:sp>
        <p:nvSpPr>
          <p:cNvPr id="41" name="TextBox 41"/>
          <p:cNvSpPr txBox="1"/>
          <p:nvPr/>
        </p:nvSpPr>
        <p:spPr>
          <a:xfrm>
            <a:off x="3429846" y="3326047"/>
            <a:ext cx="2930530" cy="769441"/>
          </a:xfrm>
          <a:prstGeom prst="rect">
            <a:avLst/>
          </a:prstGeom>
        </p:spPr>
        <p:txBody>
          <a:bodyPr lIns="0" tIns="0" rIns="0" bIns="0" rtlCol="0" anchor="t">
            <a:spAutoFit/>
          </a:bodyPr>
          <a:lstStyle/>
          <a:p>
            <a:pPr>
              <a:lnSpc>
                <a:spcPts val="3023"/>
              </a:lnSpc>
            </a:pPr>
            <a:r>
              <a:rPr lang="tr-TR" sz="2799" dirty="0" err="1" smtClean="0">
                <a:solidFill>
                  <a:srgbClr val="FFFFFF"/>
                </a:solidFill>
                <a:latin typeface="Blogger Bold"/>
              </a:rPr>
              <a:t>Müsteri,rakip</a:t>
            </a:r>
            <a:r>
              <a:rPr lang="tr-TR" sz="2799" dirty="0" smtClean="0">
                <a:solidFill>
                  <a:srgbClr val="FFFFFF"/>
                </a:solidFill>
                <a:latin typeface="Blogger Bold"/>
              </a:rPr>
              <a:t> ve kullanıcı analizi</a:t>
            </a:r>
            <a:endParaRPr lang="en-US" sz="2799" dirty="0">
              <a:solidFill>
                <a:srgbClr val="FFFFFF"/>
              </a:solidFill>
              <a:latin typeface="Blogger Bold"/>
            </a:endParaRPr>
          </a:p>
        </p:txBody>
      </p:sp>
      <p:sp>
        <p:nvSpPr>
          <p:cNvPr id="42" name="TextBox 42"/>
          <p:cNvSpPr txBox="1"/>
          <p:nvPr/>
        </p:nvSpPr>
        <p:spPr>
          <a:xfrm>
            <a:off x="3005466" y="4561106"/>
            <a:ext cx="4055963" cy="848950"/>
          </a:xfrm>
          <a:prstGeom prst="rect">
            <a:avLst/>
          </a:prstGeom>
        </p:spPr>
        <p:txBody>
          <a:bodyPr lIns="0" tIns="0" rIns="0" bIns="0" rtlCol="0" anchor="t">
            <a:spAutoFit/>
          </a:bodyPr>
          <a:lstStyle/>
          <a:p>
            <a:pPr>
              <a:lnSpc>
                <a:spcPts val="3360"/>
              </a:lnSpc>
            </a:pPr>
            <a:r>
              <a:rPr lang="tr-TR" sz="2800" dirty="0" smtClean="0">
                <a:solidFill>
                  <a:srgbClr val="FFFFFF"/>
                </a:solidFill>
                <a:latin typeface="Blogger Bold" panose="020B0604020202020204" charset="0"/>
                <a:ea typeface="Blogger Bold" panose="020B0604020202020204" charset="0"/>
              </a:rPr>
              <a:t>Bilgi mimarı ve kullanıcı akışı</a:t>
            </a:r>
            <a:r>
              <a:rPr lang="en-US" sz="2800" dirty="0" smtClean="0">
                <a:solidFill>
                  <a:srgbClr val="FFFFFF"/>
                </a:solidFill>
                <a:latin typeface="Blogger Bold" panose="020B0604020202020204" charset="0"/>
                <a:ea typeface="Blogger Bold" panose="020B0604020202020204" charset="0"/>
              </a:rPr>
              <a:t>.</a:t>
            </a:r>
            <a:endParaRPr lang="en-US" sz="2800" dirty="0">
              <a:solidFill>
                <a:srgbClr val="FFFFFF"/>
              </a:solidFill>
              <a:latin typeface="Blogger Bold" panose="020B0604020202020204" charset="0"/>
              <a:ea typeface="Blogger Bold" panose="020B0604020202020204" charset="0"/>
            </a:endParaRPr>
          </a:p>
        </p:txBody>
      </p:sp>
      <p:sp>
        <p:nvSpPr>
          <p:cNvPr id="43" name="TextBox 43"/>
          <p:cNvSpPr txBox="1"/>
          <p:nvPr/>
        </p:nvSpPr>
        <p:spPr>
          <a:xfrm>
            <a:off x="11091332" y="3566892"/>
            <a:ext cx="2991507" cy="384721"/>
          </a:xfrm>
          <a:prstGeom prst="rect">
            <a:avLst/>
          </a:prstGeom>
        </p:spPr>
        <p:txBody>
          <a:bodyPr lIns="0" tIns="0" rIns="0" bIns="0" rtlCol="0" anchor="t">
            <a:spAutoFit/>
          </a:bodyPr>
          <a:lstStyle/>
          <a:p>
            <a:pPr algn="r">
              <a:lnSpc>
                <a:spcPts val="3023"/>
              </a:lnSpc>
            </a:pPr>
            <a:r>
              <a:rPr lang="tr-TR" sz="2799" dirty="0" smtClean="0">
                <a:solidFill>
                  <a:srgbClr val="FFFFFF"/>
                </a:solidFill>
                <a:latin typeface="Blogger Bold"/>
              </a:rPr>
              <a:t>Görsel tasarım</a:t>
            </a:r>
            <a:endParaRPr lang="en-US" sz="2799" dirty="0">
              <a:solidFill>
                <a:srgbClr val="FFFFFF"/>
              </a:solidFill>
              <a:latin typeface="Blogger Bold"/>
            </a:endParaRPr>
          </a:p>
        </p:txBody>
      </p:sp>
      <p:sp>
        <p:nvSpPr>
          <p:cNvPr id="44" name="TextBox 44"/>
          <p:cNvSpPr txBox="1"/>
          <p:nvPr/>
        </p:nvSpPr>
        <p:spPr>
          <a:xfrm>
            <a:off x="11757789" y="4604318"/>
            <a:ext cx="3607306" cy="412934"/>
          </a:xfrm>
          <a:prstGeom prst="rect">
            <a:avLst/>
          </a:prstGeom>
        </p:spPr>
        <p:txBody>
          <a:bodyPr lIns="0" tIns="0" rIns="0" bIns="0" rtlCol="0" anchor="t">
            <a:spAutoFit/>
          </a:bodyPr>
          <a:lstStyle/>
          <a:p>
            <a:pPr algn="r">
              <a:lnSpc>
                <a:spcPts val="3360"/>
              </a:lnSpc>
            </a:pPr>
            <a:r>
              <a:rPr lang="tr-TR" sz="2800" dirty="0" smtClean="0">
                <a:solidFill>
                  <a:schemeClr val="bg1"/>
                </a:solidFill>
                <a:latin typeface="Blogger Bold" panose="020B0604020202020204" charset="0"/>
                <a:ea typeface="Blogger Bold" panose="020B0604020202020204" charset="0"/>
              </a:rPr>
              <a:t>Renkler ve </a:t>
            </a:r>
            <a:r>
              <a:rPr lang="tr-TR" sz="2800" dirty="0" err="1" smtClean="0">
                <a:solidFill>
                  <a:schemeClr val="bg1"/>
                </a:solidFill>
                <a:latin typeface="Blogger Bold" panose="020B0604020202020204" charset="0"/>
                <a:ea typeface="Blogger Bold" panose="020B0604020202020204" charset="0"/>
              </a:rPr>
              <a:t>tipogrofi</a:t>
            </a:r>
            <a:endParaRPr lang="en-US" sz="2800" dirty="0">
              <a:solidFill>
                <a:schemeClr val="bg1"/>
              </a:solidFill>
              <a:latin typeface="Blogger Bold" panose="020B0604020202020204" charset="0"/>
              <a:ea typeface="Blogger Bold" panose="020B0604020202020204" charset="0"/>
            </a:endParaRPr>
          </a:p>
        </p:txBody>
      </p:sp>
      <p:sp>
        <p:nvSpPr>
          <p:cNvPr id="45" name="TextBox 45"/>
          <p:cNvSpPr txBox="1"/>
          <p:nvPr/>
        </p:nvSpPr>
        <p:spPr>
          <a:xfrm>
            <a:off x="2733981" y="6003990"/>
            <a:ext cx="3162777" cy="769441"/>
          </a:xfrm>
          <a:prstGeom prst="rect">
            <a:avLst/>
          </a:prstGeom>
        </p:spPr>
        <p:txBody>
          <a:bodyPr lIns="0" tIns="0" rIns="0" bIns="0" rtlCol="0" anchor="t">
            <a:spAutoFit/>
          </a:bodyPr>
          <a:lstStyle/>
          <a:p>
            <a:pPr>
              <a:lnSpc>
                <a:spcPts val="3023"/>
              </a:lnSpc>
            </a:pPr>
            <a:r>
              <a:rPr lang="tr-TR" sz="2799" dirty="0" err="1" smtClean="0">
                <a:solidFill>
                  <a:srgbClr val="FFFFFF"/>
                </a:solidFill>
                <a:latin typeface="Blogger Bold"/>
              </a:rPr>
              <a:t>Wireframes</a:t>
            </a:r>
            <a:r>
              <a:rPr lang="tr-TR" sz="2799" dirty="0" smtClean="0">
                <a:solidFill>
                  <a:srgbClr val="FFFFFF"/>
                </a:solidFill>
                <a:latin typeface="Blogger Bold"/>
              </a:rPr>
              <a:t> ve prototip</a:t>
            </a:r>
            <a:endParaRPr lang="en-US" sz="2799" dirty="0">
              <a:solidFill>
                <a:srgbClr val="FFFFFF"/>
              </a:solidFill>
              <a:latin typeface="Blogger Bold"/>
            </a:endParaRPr>
          </a:p>
        </p:txBody>
      </p:sp>
      <p:sp>
        <p:nvSpPr>
          <p:cNvPr id="46" name="TextBox 46"/>
          <p:cNvSpPr txBox="1"/>
          <p:nvPr/>
        </p:nvSpPr>
        <p:spPr>
          <a:xfrm>
            <a:off x="3206055" y="7631507"/>
            <a:ext cx="2930530" cy="412934"/>
          </a:xfrm>
          <a:prstGeom prst="rect">
            <a:avLst/>
          </a:prstGeom>
        </p:spPr>
        <p:txBody>
          <a:bodyPr lIns="0" tIns="0" rIns="0" bIns="0" rtlCol="0" anchor="t">
            <a:spAutoFit/>
          </a:bodyPr>
          <a:lstStyle/>
          <a:p>
            <a:pPr>
              <a:lnSpc>
                <a:spcPts val="3360"/>
              </a:lnSpc>
            </a:pPr>
            <a:r>
              <a:rPr lang="tr-TR" sz="2800" dirty="0" smtClean="0">
                <a:solidFill>
                  <a:srgbClr val="FFFFFF"/>
                </a:solidFill>
                <a:latin typeface="Blogger Bold" panose="020B0604020202020204" charset="0"/>
                <a:ea typeface="Blogger Bold" panose="020B0604020202020204" charset="0"/>
              </a:rPr>
              <a:t>Kullanıcı testleri</a:t>
            </a:r>
            <a:endParaRPr lang="en-US" sz="2800" dirty="0">
              <a:solidFill>
                <a:srgbClr val="FFFFFF"/>
              </a:solidFill>
              <a:latin typeface="Blogger Bold" panose="020B0604020202020204" charset="0"/>
              <a:ea typeface="Blogger Bold" panose="020B0604020202020204" charset="0"/>
            </a:endParaRPr>
          </a:p>
        </p:txBody>
      </p:sp>
      <p:sp>
        <p:nvSpPr>
          <p:cNvPr id="47" name="TextBox 47"/>
          <p:cNvSpPr txBox="1"/>
          <p:nvPr/>
        </p:nvSpPr>
        <p:spPr>
          <a:xfrm>
            <a:off x="11954939" y="5669957"/>
            <a:ext cx="3324096" cy="769441"/>
          </a:xfrm>
          <a:prstGeom prst="rect">
            <a:avLst/>
          </a:prstGeom>
        </p:spPr>
        <p:txBody>
          <a:bodyPr lIns="0" tIns="0" rIns="0" bIns="0" rtlCol="0" anchor="t">
            <a:spAutoFit/>
          </a:bodyPr>
          <a:lstStyle/>
          <a:p>
            <a:pPr algn="r">
              <a:lnSpc>
                <a:spcPts val="3023"/>
              </a:lnSpc>
            </a:pPr>
            <a:r>
              <a:rPr lang="tr-TR" sz="2799" dirty="0" smtClean="0">
                <a:solidFill>
                  <a:srgbClr val="FFFFFF"/>
                </a:solidFill>
                <a:latin typeface="Blogger Bold"/>
              </a:rPr>
              <a:t>Markalaşma ve grafik revizyonları </a:t>
            </a:r>
            <a:endParaRPr lang="en-US" sz="2799" dirty="0">
              <a:solidFill>
                <a:srgbClr val="FFFFFF"/>
              </a:solidFill>
              <a:latin typeface="Blogger Bold"/>
            </a:endParaRPr>
          </a:p>
        </p:txBody>
      </p:sp>
      <p:sp>
        <p:nvSpPr>
          <p:cNvPr id="48" name="TextBox 48"/>
          <p:cNvSpPr txBox="1"/>
          <p:nvPr/>
        </p:nvSpPr>
        <p:spPr>
          <a:xfrm>
            <a:off x="11907468" y="7351059"/>
            <a:ext cx="3683632" cy="412934"/>
          </a:xfrm>
          <a:prstGeom prst="rect">
            <a:avLst/>
          </a:prstGeom>
        </p:spPr>
        <p:txBody>
          <a:bodyPr lIns="0" tIns="0" rIns="0" bIns="0" rtlCol="0" anchor="t">
            <a:spAutoFit/>
          </a:bodyPr>
          <a:lstStyle/>
          <a:p>
            <a:pPr algn="r">
              <a:lnSpc>
                <a:spcPts val="3360"/>
              </a:lnSpc>
            </a:pPr>
            <a:r>
              <a:rPr lang="tr-TR" sz="2800" dirty="0" smtClean="0">
                <a:solidFill>
                  <a:schemeClr val="bg1"/>
                </a:solidFill>
                <a:latin typeface="Blogger Bold" panose="020B0604020202020204" charset="0"/>
                <a:ea typeface="Blogger Bold" panose="020B0604020202020204" charset="0"/>
              </a:rPr>
              <a:t>Tasarım araştırması</a:t>
            </a:r>
            <a:endParaRPr lang="en-US" sz="2800" dirty="0">
              <a:solidFill>
                <a:schemeClr val="bg1"/>
              </a:solidFill>
              <a:latin typeface="Blogger Bold" panose="020B0604020202020204" charset="0"/>
              <a:ea typeface="Blogger Bold" panose="020B0604020202020204" charset="0"/>
            </a:endParaRPr>
          </a:p>
        </p:txBody>
      </p:sp>
      <p:pic>
        <p:nvPicPr>
          <p:cNvPr id="49" name="Resim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89067" y="2977778"/>
            <a:ext cx="5579812" cy="6372593"/>
          </a:xfrm>
          <a:prstGeom prst="rect">
            <a:avLst/>
          </a:prstGeom>
        </p:spPr>
      </p:pic>
      <p:sp>
        <p:nvSpPr>
          <p:cNvPr id="52" name="Metin kutusu 51"/>
          <p:cNvSpPr txBox="1"/>
          <p:nvPr/>
        </p:nvSpPr>
        <p:spPr>
          <a:xfrm>
            <a:off x="3301144" y="8967113"/>
            <a:ext cx="3496726" cy="523220"/>
          </a:xfrm>
          <a:prstGeom prst="rect">
            <a:avLst/>
          </a:prstGeom>
          <a:noFill/>
        </p:spPr>
        <p:txBody>
          <a:bodyPr wrap="none" rtlCol="0">
            <a:spAutoFit/>
          </a:bodyPr>
          <a:lstStyle/>
          <a:p>
            <a:r>
              <a:rPr lang="tr-TR" sz="2800" dirty="0" err="1" smtClean="0">
                <a:solidFill>
                  <a:schemeClr val="bg1"/>
                </a:solidFill>
                <a:latin typeface="Blogger Bold" panose="020B0604020202020204" charset="0"/>
                <a:ea typeface="Blogger Bold" panose="020B0604020202020204" charset="0"/>
              </a:rPr>
              <a:t>Anaziz</a:t>
            </a:r>
            <a:r>
              <a:rPr lang="tr-TR" sz="2800" dirty="0" smtClean="0">
                <a:solidFill>
                  <a:schemeClr val="bg1"/>
                </a:solidFill>
                <a:latin typeface="Blogger Bold" panose="020B0604020202020204" charset="0"/>
                <a:ea typeface="Blogger Bold" panose="020B0604020202020204" charset="0"/>
              </a:rPr>
              <a:t> ve revizyonlar</a:t>
            </a:r>
            <a:endParaRPr lang="tr-TR" sz="2800" dirty="0">
              <a:solidFill>
                <a:schemeClr val="bg1"/>
              </a:solidFill>
              <a:latin typeface="Blogger Bold" panose="020B0604020202020204" charset="0"/>
              <a:ea typeface="Blogger Bold" panose="020B0604020202020204" charset="0"/>
            </a:endParaRPr>
          </a:p>
        </p:txBody>
      </p:sp>
      <p:pic>
        <p:nvPicPr>
          <p:cNvPr id="53" name="Resim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152940" y="2456258"/>
            <a:ext cx="1574277" cy="1574277"/>
          </a:xfrm>
          <a:prstGeom prst="rect">
            <a:avLst/>
          </a:prstGeom>
        </p:spPr>
      </p:pic>
      <p:pic>
        <p:nvPicPr>
          <p:cNvPr id="54" name="Resim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69349" y="3779650"/>
            <a:ext cx="1209390" cy="1209390"/>
          </a:xfrm>
          <a:prstGeom prst="rect">
            <a:avLst/>
          </a:prstGeom>
        </p:spPr>
      </p:pic>
      <p:pic>
        <p:nvPicPr>
          <p:cNvPr id="55" name="Resim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777647" y="5175990"/>
            <a:ext cx="1537515" cy="1537515"/>
          </a:xfrm>
          <a:prstGeom prst="rect">
            <a:avLst/>
          </a:prstGeom>
        </p:spPr>
      </p:pic>
      <p:pic>
        <p:nvPicPr>
          <p:cNvPr id="56" name="Resim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64081" y="6804352"/>
            <a:ext cx="1667335" cy="1667335"/>
          </a:xfrm>
          <a:prstGeom prst="rect">
            <a:avLst/>
          </a:prstGeom>
        </p:spPr>
      </p:pic>
      <p:pic>
        <p:nvPicPr>
          <p:cNvPr id="57" name="Resim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15670" y="8548052"/>
            <a:ext cx="1328863" cy="1328863"/>
          </a:xfrm>
          <a:prstGeom prst="rect">
            <a:avLst/>
          </a:prstGeom>
        </p:spPr>
      </p:pic>
      <p:pic>
        <p:nvPicPr>
          <p:cNvPr id="58" name="Resim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42774" y="2556341"/>
            <a:ext cx="1410831" cy="1410831"/>
          </a:xfrm>
          <a:prstGeom prst="rect">
            <a:avLst/>
          </a:prstGeom>
        </p:spPr>
      </p:pic>
      <p:sp>
        <p:nvSpPr>
          <p:cNvPr id="63" name="Yuvarlatılmış Dikdörtgen 62"/>
          <p:cNvSpPr/>
          <p:nvPr/>
        </p:nvSpPr>
        <p:spPr>
          <a:xfrm>
            <a:off x="3235735" y="557058"/>
            <a:ext cx="2466912" cy="990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pic>
        <p:nvPicPr>
          <p:cNvPr id="59" name="Resim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3099" y="3842755"/>
            <a:ext cx="1243586" cy="1243586"/>
          </a:xfrm>
          <a:prstGeom prst="rect">
            <a:avLst/>
          </a:prstGeom>
        </p:spPr>
      </p:pic>
      <p:pic>
        <p:nvPicPr>
          <p:cNvPr id="60" name="Resim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6414" y="6549130"/>
            <a:ext cx="1809520" cy="1809520"/>
          </a:xfrm>
          <a:prstGeom prst="rect">
            <a:avLst/>
          </a:prstGeom>
        </p:spPr>
      </p:pic>
      <p:pic>
        <p:nvPicPr>
          <p:cNvPr id="61" name="Resim 6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9315" y="5377322"/>
            <a:ext cx="1410146" cy="1410146"/>
          </a:xfrm>
          <a:prstGeom prst="rect">
            <a:avLst/>
          </a:prstGeom>
        </p:spPr>
      </p:pic>
      <p:sp>
        <p:nvSpPr>
          <p:cNvPr id="50" name="Metin kutusu 49"/>
          <p:cNvSpPr txBox="1"/>
          <p:nvPr/>
        </p:nvSpPr>
        <p:spPr>
          <a:xfrm>
            <a:off x="3351321" y="821878"/>
            <a:ext cx="2235740" cy="523220"/>
          </a:xfrm>
          <a:prstGeom prst="rect">
            <a:avLst/>
          </a:prstGeom>
          <a:noFill/>
        </p:spPr>
        <p:txBody>
          <a:bodyPr wrap="none" rtlCol="0">
            <a:spAutoFit/>
          </a:bodyPr>
          <a:lstStyle/>
          <a:p>
            <a:r>
              <a:rPr lang="tr-TR" sz="2800" dirty="0" smtClean="0">
                <a:solidFill>
                  <a:schemeClr val="bg1"/>
                </a:solidFill>
                <a:latin typeface="Blogger Bold" panose="020B0604020202020204" charset="0"/>
                <a:ea typeface="Blogger Bold" panose="020B0604020202020204" charset="0"/>
              </a:rPr>
              <a:t>UX DESİGNER</a:t>
            </a:r>
            <a:endParaRPr lang="tr-TR" sz="2800" dirty="0">
              <a:solidFill>
                <a:schemeClr val="bg1"/>
              </a:solidFill>
              <a:latin typeface="Blogger Bold" panose="020B0604020202020204" charset="0"/>
              <a:ea typeface="Blogger Bold" panose="020B0604020202020204" charset="0"/>
            </a:endParaRPr>
          </a:p>
        </p:txBody>
      </p:sp>
      <p:sp>
        <p:nvSpPr>
          <p:cNvPr id="65" name="Yuvarlatılmış Dikdörtgen 64"/>
          <p:cNvSpPr/>
          <p:nvPr/>
        </p:nvSpPr>
        <p:spPr>
          <a:xfrm>
            <a:off x="13274746" y="606632"/>
            <a:ext cx="2466912" cy="990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51" name="Metin kutusu 50"/>
          <p:cNvSpPr txBox="1"/>
          <p:nvPr/>
        </p:nvSpPr>
        <p:spPr>
          <a:xfrm>
            <a:off x="13442172" y="840322"/>
            <a:ext cx="2132059" cy="523220"/>
          </a:xfrm>
          <a:prstGeom prst="rect">
            <a:avLst/>
          </a:prstGeom>
          <a:noFill/>
        </p:spPr>
        <p:txBody>
          <a:bodyPr wrap="none" rtlCol="0">
            <a:spAutoFit/>
          </a:bodyPr>
          <a:lstStyle/>
          <a:p>
            <a:r>
              <a:rPr lang="tr-TR" sz="2800" dirty="0" smtClean="0">
                <a:solidFill>
                  <a:schemeClr val="bg1"/>
                </a:solidFill>
                <a:latin typeface="Blogger Bold" panose="020B0604020202020204" charset="0"/>
                <a:ea typeface="Blogger Bold" panose="020B0604020202020204" charset="0"/>
              </a:rPr>
              <a:t>UI DESİGNER</a:t>
            </a:r>
            <a:endParaRPr lang="tr-TR" sz="2800" dirty="0">
              <a:solidFill>
                <a:schemeClr val="bg1"/>
              </a:solidFill>
              <a:latin typeface="Blogger Bold" panose="020B0604020202020204" charset="0"/>
              <a:ea typeface="Blogger Bold" panose="020B0604020202020204" charset="0"/>
            </a:endParaRPr>
          </a:p>
        </p:txBody>
      </p:sp>
    </p:spTree>
    <p:extLst>
      <p:ext uri="{BB962C8B-B14F-4D97-AF65-F5344CB8AC3E}">
        <p14:creationId xmlns:p14="http://schemas.microsoft.com/office/powerpoint/2010/main" val="301777744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40" name="TextBox 40"/>
          <p:cNvSpPr txBox="1"/>
          <p:nvPr/>
        </p:nvSpPr>
        <p:spPr>
          <a:xfrm>
            <a:off x="5530895" y="152709"/>
            <a:ext cx="6651740" cy="1590179"/>
          </a:xfrm>
          <a:prstGeom prst="rect">
            <a:avLst/>
          </a:prstGeom>
        </p:spPr>
        <p:txBody>
          <a:bodyPr lIns="0" tIns="0" rIns="0" bIns="0" rtlCol="0" anchor="t">
            <a:spAutoFit/>
          </a:bodyPr>
          <a:lstStyle/>
          <a:p>
            <a:pPr algn="ctr">
              <a:lnSpc>
                <a:spcPts val="6156"/>
              </a:lnSpc>
            </a:pPr>
            <a:r>
              <a:rPr lang="tr-TR" sz="5700" dirty="0" smtClean="0">
                <a:solidFill>
                  <a:srgbClr val="FFFFFF"/>
                </a:solidFill>
                <a:latin typeface="Blogger Bold"/>
              </a:rPr>
              <a:t>UI ve UX arasındaki farklar</a:t>
            </a:r>
            <a:endParaRPr lang="en-US" sz="5700" dirty="0">
              <a:solidFill>
                <a:srgbClr val="FFFFFF"/>
              </a:solidFill>
              <a:latin typeface="Blogger Bold"/>
            </a:endParaRPr>
          </a:p>
        </p:txBody>
      </p:sp>
      <p:sp>
        <p:nvSpPr>
          <p:cNvPr id="41" name="TextBox 41"/>
          <p:cNvSpPr txBox="1"/>
          <p:nvPr/>
        </p:nvSpPr>
        <p:spPr>
          <a:xfrm>
            <a:off x="457200" y="2027394"/>
            <a:ext cx="7661417" cy="769441"/>
          </a:xfrm>
          <a:prstGeom prst="rect">
            <a:avLst/>
          </a:prstGeom>
        </p:spPr>
        <p:txBody>
          <a:bodyPr wrap="square" lIns="0" tIns="0" rIns="0" bIns="0" rtlCol="0" anchor="t">
            <a:spAutoFit/>
          </a:bodyPr>
          <a:lstStyle/>
          <a:p>
            <a:pPr>
              <a:lnSpc>
                <a:spcPts val="3023"/>
              </a:lnSpc>
            </a:pPr>
            <a:r>
              <a:rPr lang="tr-TR" sz="2799" dirty="0" smtClean="0">
                <a:solidFill>
                  <a:srgbClr val="FFFFFF"/>
                </a:solidFill>
                <a:latin typeface="Blogger Bold"/>
              </a:rPr>
              <a:t>Ürünün nasıl göründüğüyle ilgilenir .Renkler ,yazılar , görsel tasarım….</a:t>
            </a:r>
            <a:endParaRPr lang="en-US" sz="2799" dirty="0">
              <a:solidFill>
                <a:srgbClr val="FFFFFF"/>
              </a:solidFill>
              <a:latin typeface="Blogger Bold"/>
            </a:endParaRPr>
          </a:p>
        </p:txBody>
      </p:sp>
      <p:sp>
        <p:nvSpPr>
          <p:cNvPr id="42" name="TextBox 42"/>
          <p:cNvSpPr txBox="1"/>
          <p:nvPr/>
        </p:nvSpPr>
        <p:spPr>
          <a:xfrm>
            <a:off x="457200" y="3645463"/>
            <a:ext cx="5803965" cy="1308050"/>
          </a:xfrm>
          <a:prstGeom prst="rect">
            <a:avLst/>
          </a:prstGeom>
        </p:spPr>
        <p:txBody>
          <a:bodyPr wrap="square" lIns="0" tIns="0" rIns="0" bIns="0" rtlCol="0" anchor="t">
            <a:spAutoFit/>
          </a:bodyPr>
          <a:lstStyle/>
          <a:p>
            <a:pPr>
              <a:lnSpc>
                <a:spcPts val="3360"/>
              </a:lnSpc>
            </a:pPr>
            <a:r>
              <a:rPr lang="tr-TR" sz="2400" dirty="0" smtClean="0">
                <a:solidFill>
                  <a:srgbClr val="FFFFFF"/>
                </a:solidFill>
                <a:latin typeface="Blogger Bold" panose="020B0604020202020204" charset="0"/>
                <a:ea typeface="Blogger Bold" panose="020B0604020202020204" charset="0"/>
              </a:rPr>
              <a:t>Ara yüz özelliklerine ,mobil uygulamayı açtığındaki </a:t>
            </a:r>
            <a:r>
              <a:rPr lang="tr-TR" sz="2400" dirty="0" err="1" smtClean="0">
                <a:solidFill>
                  <a:srgbClr val="FFFFFF"/>
                </a:solidFill>
                <a:latin typeface="Blogger Bold" panose="020B0604020202020204" charset="0"/>
                <a:ea typeface="Blogger Bold" panose="020B0604020202020204" charset="0"/>
              </a:rPr>
              <a:t>storyboard’lara</a:t>
            </a:r>
            <a:r>
              <a:rPr lang="tr-TR" sz="2400" dirty="0" smtClean="0">
                <a:solidFill>
                  <a:srgbClr val="FFFFFF"/>
                </a:solidFill>
                <a:latin typeface="Blogger Bold" panose="020B0604020202020204" charset="0"/>
                <a:ea typeface="Blogger Bold" panose="020B0604020202020204" charset="0"/>
              </a:rPr>
              <a:t> , resimlere karar verir</a:t>
            </a:r>
            <a:r>
              <a:rPr lang="en-US" sz="2400" dirty="0" smtClean="0">
                <a:solidFill>
                  <a:srgbClr val="FFFFFF"/>
                </a:solidFill>
                <a:latin typeface="Blogger Bold" panose="020B0604020202020204" charset="0"/>
                <a:ea typeface="Blogger Bold" panose="020B0604020202020204" charset="0"/>
              </a:rPr>
              <a:t>.</a:t>
            </a:r>
            <a:endParaRPr lang="en-US" sz="2400" dirty="0">
              <a:solidFill>
                <a:srgbClr val="FFFFFF"/>
              </a:solidFill>
              <a:latin typeface="Blogger Bold" panose="020B0604020202020204" charset="0"/>
              <a:ea typeface="Blogger Bold" panose="020B0604020202020204" charset="0"/>
            </a:endParaRPr>
          </a:p>
        </p:txBody>
      </p:sp>
      <p:sp>
        <p:nvSpPr>
          <p:cNvPr id="43" name="TextBox 43"/>
          <p:cNvSpPr txBox="1"/>
          <p:nvPr/>
        </p:nvSpPr>
        <p:spPr>
          <a:xfrm>
            <a:off x="8745860" y="1905606"/>
            <a:ext cx="8811715" cy="769441"/>
          </a:xfrm>
          <a:prstGeom prst="rect">
            <a:avLst/>
          </a:prstGeom>
        </p:spPr>
        <p:txBody>
          <a:bodyPr wrap="square" lIns="0" tIns="0" rIns="0" bIns="0" rtlCol="0" anchor="t">
            <a:spAutoFit/>
          </a:bodyPr>
          <a:lstStyle/>
          <a:p>
            <a:pPr algn="r">
              <a:lnSpc>
                <a:spcPts val="3023"/>
              </a:lnSpc>
            </a:pPr>
            <a:r>
              <a:rPr lang="tr-TR" sz="2799" dirty="0" smtClean="0">
                <a:solidFill>
                  <a:srgbClr val="FFFFFF"/>
                </a:solidFill>
                <a:latin typeface="Blogger Bold"/>
              </a:rPr>
              <a:t>UX ise ürünün nasıl kullanıldığına odaklanır .Hangi platformda ,kim kullanıyor .Amaç , kullanıcının hissiyatı</a:t>
            </a:r>
            <a:endParaRPr lang="en-US" sz="2799" dirty="0">
              <a:solidFill>
                <a:srgbClr val="FFFFFF"/>
              </a:solidFill>
              <a:latin typeface="Blogger Bold"/>
            </a:endParaRPr>
          </a:p>
        </p:txBody>
      </p:sp>
      <p:sp>
        <p:nvSpPr>
          <p:cNvPr id="44" name="TextBox 44"/>
          <p:cNvSpPr txBox="1"/>
          <p:nvPr/>
        </p:nvSpPr>
        <p:spPr>
          <a:xfrm>
            <a:off x="8374045" y="3695113"/>
            <a:ext cx="9183530" cy="1308050"/>
          </a:xfrm>
          <a:prstGeom prst="rect">
            <a:avLst/>
          </a:prstGeom>
        </p:spPr>
        <p:txBody>
          <a:bodyPr wrap="square" lIns="0" tIns="0" rIns="0" bIns="0" rtlCol="0" anchor="t">
            <a:spAutoFit/>
          </a:bodyPr>
          <a:lstStyle/>
          <a:p>
            <a:pPr algn="r">
              <a:lnSpc>
                <a:spcPts val="3360"/>
              </a:lnSpc>
            </a:pPr>
            <a:r>
              <a:rPr lang="tr-TR" sz="2800" dirty="0" smtClean="0">
                <a:solidFill>
                  <a:srgbClr val="FFFFFF"/>
                </a:solidFill>
                <a:latin typeface="Blogger Bold" panose="020B0604020202020204" charset="0"/>
                <a:ea typeface="Blogger Bold" panose="020B0604020202020204" charset="0"/>
              </a:rPr>
              <a:t>Uygulamaya giriş yapanın ne kadar süre vakit geçirdiğine ve hedeflenen amaca ulaşıp ulaşmadığıyla ilgilenir</a:t>
            </a:r>
            <a:r>
              <a:rPr lang="en-US" sz="2800" dirty="0" smtClean="0">
                <a:solidFill>
                  <a:srgbClr val="FFFFFF"/>
                </a:solidFill>
                <a:latin typeface="Blogger Bold" panose="020B0604020202020204" charset="0"/>
                <a:ea typeface="Blogger Bold" panose="020B0604020202020204" charset="0"/>
              </a:rPr>
              <a:t>.</a:t>
            </a:r>
            <a:r>
              <a:rPr lang="tr-TR" sz="2800" dirty="0" smtClean="0">
                <a:solidFill>
                  <a:srgbClr val="FFFFFF"/>
                </a:solidFill>
                <a:latin typeface="Blogger Bold" panose="020B0604020202020204" charset="0"/>
                <a:ea typeface="Blogger Bold" panose="020B0604020202020204" charset="0"/>
              </a:rPr>
              <a:t>(Satış yapmak ,yorum yapması ,beğenmesi … vs. </a:t>
            </a:r>
            <a:r>
              <a:rPr lang="tr-TR" sz="2400" dirty="0" smtClean="0">
                <a:solidFill>
                  <a:srgbClr val="FFFFFF"/>
                </a:solidFill>
                <a:latin typeface="Source Sans Pro"/>
              </a:rPr>
              <a:t>)</a:t>
            </a:r>
            <a:endParaRPr lang="en-US" sz="2400" dirty="0">
              <a:solidFill>
                <a:srgbClr val="FFFFFF"/>
              </a:solidFill>
              <a:latin typeface="Source Sans Pro"/>
            </a:endParaRPr>
          </a:p>
        </p:txBody>
      </p:sp>
      <p:sp>
        <p:nvSpPr>
          <p:cNvPr id="45" name="TextBox 45"/>
          <p:cNvSpPr txBox="1"/>
          <p:nvPr/>
        </p:nvSpPr>
        <p:spPr>
          <a:xfrm>
            <a:off x="457200" y="5603330"/>
            <a:ext cx="7852528" cy="1538883"/>
          </a:xfrm>
          <a:prstGeom prst="rect">
            <a:avLst/>
          </a:prstGeom>
        </p:spPr>
        <p:txBody>
          <a:bodyPr wrap="square" lIns="0" tIns="0" rIns="0" bIns="0" rtlCol="0" anchor="t">
            <a:spAutoFit/>
          </a:bodyPr>
          <a:lstStyle/>
          <a:p>
            <a:pPr>
              <a:lnSpc>
                <a:spcPts val="3023"/>
              </a:lnSpc>
            </a:pPr>
            <a:r>
              <a:rPr lang="tr-TR" sz="2799" dirty="0" smtClean="0">
                <a:solidFill>
                  <a:srgbClr val="FFFFFF"/>
                </a:solidFill>
                <a:latin typeface="Blogger Bold"/>
              </a:rPr>
              <a:t>Bir butonun estetik gözükmesini sağlar .</a:t>
            </a:r>
            <a:r>
              <a:rPr lang="tr-TR" sz="2799" dirty="0">
                <a:solidFill>
                  <a:srgbClr val="FFFFFF"/>
                </a:solidFill>
                <a:latin typeface="Blogger Bold"/>
              </a:rPr>
              <a:t>T</a:t>
            </a:r>
            <a:r>
              <a:rPr lang="tr-TR" sz="2799" dirty="0" smtClean="0">
                <a:solidFill>
                  <a:srgbClr val="FFFFFF"/>
                </a:solidFill>
                <a:latin typeface="Blogger Bold"/>
              </a:rPr>
              <a:t>asarıma eklediğin butona gölge verdiğinizde estetik olarak kotu duracağı kesin ama bu UX olarak kullanıcıyı etkilemiyorsa sorun </a:t>
            </a:r>
            <a:r>
              <a:rPr lang="tr-TR" sz="2799" dirty="0">
                <a:solidFill>
                  <a:srgbClr val="FFFFFF"/>
                </a:solidFill>
                <a:latin typeface="Blogger Bold"/>
              </a:rPr>
              <a:t>o</a:t>
            </a:r>
            <a:r>
              <a:rPr lang="tr-TR" sz="2799" dirty="0" smtClean="0">
                <a:solidFill>
                  <a:srgbClr val="FFFFFF"/>
                </a:solidFill>
                <a:latin typeface="Blogger Bold"/>
              </a:rPr>
              <a:t>lmaz</a:t>
            </a:r>
            <a:endParaRPr lang="en-US" sz="2799" dirty="0">
              <a:solidFill>
                <a:srgbClr val="FFFFFF"/>
              </a:solidFill>
              <a:latin typeface="Blogger Bold"/>
            </a:endParaRPr>
          </a:p>
        </p:txBody>
      </p:sp>
      <p:sp>
        <p:nvSpPr>
          <p:cNvPr id="47" name="TextBox 47"/>
          <p:cNvSpPr txBox="1"/>
          <p:nvPr/>
        </p:nvSpPr>
        <p:spPr>
          <a:xfrm>
            <a:off x="10561289" y="5603329"/>
            <a:ext cx="6996286" cy="1538883"/>
          </a:xfrm>
          <a:prstGeom prst="rect">
            <a:avLst/>
          </a:prstGeom>
        </p:spPr>
        <p:txBody>
          <a:bodyPr wrap="square" lIns="0" tIns="0" rIns="0" bIns="0" rtlCol="0" anchor="t">
            <a:spAutoFit/>
          </a:bodyPr>
          <a:lstStyle/>
          <a:p>
            <a:pPr algn="r">
              <a:lnSpc>
                <a:spcPts val="3023"/>
              </a:lnSpc>
            </a:pPr>
            <a:r>
              <a:rPr lang="tr-TR" sz="2799" dirty="0" smtClean="0">
                <a:solidFill>
                  <a:srgbClr val="FFFFFF"/>
                </a:solidFill>
                <a:latin typeface="Blogger Bold"/>
              </a:rPr>
              <a:t>Butonun ,nerede ve neden olması gerektiğiyle ilgilenir .butona verilen yanlış </a:t>
            </a:r>
            <a:r>
              <a:rPr lang="tr-TR" sz="2799" dirty="0">
                <a:solidFill>
                  <a:srgbClr val="FFFFFF"/>
                </a:solidFill>
                <a:latin typeface="Blogger Bold"/>
              </a:rPr>
              <a:t>b</a:t>
            </a:r>
            <a:r>
              <a:rPr lang="tr-TR" sz="2799" dirty="0" smtClean="0">
                <a:solidFill>
                  <a:srgbClr val="FFFFFF"/>
                </a:solidFill>
                <a:latin typeface="Blogger Bold"/>
              </a:rPr>
              <a:t>ir renk kullanıcıyı yanıltıyorsa işte UX tarafı size orada müdahale edecektir.</a:t>
            </a:r>
            <a:endParaRPr lang="en-US" sz="2799" dirty="0">
              <a:solidFill>
                <a:srgbClr val="FFFFFF"/>
              </a:solidFill>
              <a:latin typeface="Blogger Bold"/>
            </a:endParaRPr>
          </a:p>
        </p:txBody>
      </p:sp>
      <p:sp>
        <p:nvSpPr>
          <p:cNvPr id="49" name="Yuvarlatılmış Dikdörtgen 48"/>
          <p:cNvSpPr/>
          <p:nvPr/>
        </p:nvSpPr>
        <p:spPr>
          <a:xfrm>
            <a:off x="14401800" y="524981"/>
            <a:ext cx="1524477" cy="914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sz="3600" dirty="0" smtClean="0">
                <a:latin typeface="Blogger Bold" panose="020B0604020202020204" charset="0"/>
                <a:ea typeface="Blogger Bold" panose="020B0604020202020204" charset="0"/>
              </a:rPr>
              <a:t>UX</a:t>
            </a:r>
            <a:endParaRPr lang="tr-TR" sz="3600" dirty="0">
              <a:latin typeface="Blogger Bold" panose="020B0604020202020204" charset="0"/>
              <a:ea typeface="Blogger Bold" panose="020B0604020202020204" charset="0"/>
            </a:endParaRPr>
          </a:p>
        </p:txBody>
      </p:sp>
      <p:sp>
        <p:nvSpPr>
          <p:cNvPr id="50" name="Yuvarlatılmış Dikdörtgen 49"/>
          <p:cNvSpPr/>
          <p:nvPr/>
        </p:nvSpPr>
        <p:spPr>
          <a:xfrm>
            <a:off x="2091695" y="524981"/>
            <a:ext cx="1524477"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3600" dirty="0" smtClean="0">
                <a:latin typeface="Blogger Bold" panose="020B0604020202020204" charset="0"/>
                <a:ea typeface="Blogger Bold" panose="020B0604020202020204" charset="0"/>
              </a:rPr>
              <a:t>UI</a:t>
            </a:r>
            <a:endParaRPr lang="tr-TR" sz="3600" dirty="0">
              <a:latin typeface="Blogger Bold" panose="020B0604020202020204" charset="0"/>
              <a:ea typeface="Blogger Bold" panose="020B0604020202020204" charset="0"/>
            </a:endParaRPr>
          </a:p>
        </p:txBody>
      </p:sp>
      <p:sp>
        <p:nvSpPr>
          <p:cNvPr id="51" name="Metin kutusu 50"/>
          <p:cNvSpPr txBox="1"/>
          <p:nvPr/>
        </p:nvSpPr>
        <p:spPr>
          <a:xfrm>
            <a:off x="457200" y="8039100"/>
            <a:ext cx="7852528" cy="954107"/>
          </a:xfrm>
          <a:prstGeom prst="rect">
            <a:avLst/>
          </a:prstGeom>
          <a:noFill/>
        </p:spPr>
        <p:txBody>
          <a:bodyPr wrap="square" rtlCol="0">
            <a:spAutoFit/>
          </a:bodyPr>
          <a:lstStyle/>
          <a:p>
            <a:r>
              <a:rPr lang="tr-TR" sz="2800" dirty="0" err="1" smtClean="0">
                <a:solidFill>
                  <a:schemeClr val="bg1"/>
                </a:solidFill>
                <a:latin typeface="Blogger Bold" panose="020B0604020202020204" charset="0"/>
                <a:ea typeface="Blogger Bold" panose="020B0604020202020204" charset="0"/>
              </a:rPr>
              <a:t>UI,bir</a:t>
            </a:r>
            <a:r>
              <a:rPr lang="tr-TR" sz="2800" dirty="0" smtClean="0">
                <a:solidFill>
                  <a:schemeClr val="bg1"/>
                </a:solidFill>
                <a:latin typeface="Blogger Bold" panose="020B0604020202020204" charset="0"/>
                <a:ea typeface="Blogger Bold" panose="020B0604020202020204" charset="0"/>
              </a:rPr>
              <a:t> restorandaki masa ,sandalye ,tabak , bardak ve mutfak eşyalarıdır</a:t>
            </a:r>
            <a:endParaRPr lang="tr-TR" sz="2800" dirty="0">
              <a:solidFill>
                <a:schemeClr val="bg1"/>
              </a:solidFill>
              <a:latin typeface="Blogger Bold" panose="020B0604020202020204" charset="0"/>
              <a:ea typeface="Blogger Bold" panose="020B0604020202020204" charset="0"/>
            </a:endParaRPr>
          </a:p>
        </p:txBody>
      </p:sp>
      <p:sp>
        <p:nvSpPr>
          <p:cNvPr id="52" name="Metin kutusu 51"/>
          <p:cNvSpPr txBox="1"/>
          <p:nvPr/>
        </p:nvSpPr>
        <p:spPr>
          <a:xfrm>
            <a:off x="8963891" y="8039099"/>
            <a:ext cx="9296400" cy="954107"/>
          </a:xfrm>
          <a:prstGeom prst="rect">
            <a:avLst/>
          </a:prstGeom>
          <a:noFill/>
        </p:spPr>
        <p:txBody>
          <a:bodyPr wrap="square" rtlCol="0">
            <a:spAutoFit/>
          </a:bodyPr>
          <a:lstStyle/>
          <a:p>
            <a:r>
              <a:rPr lang="tr-TR" sz="2800" dirty="0" smtClean="0">
                <a:solidFill>
                  <a:schemeClr val="bg1"/>
                </a:solidFill>
                <a:latin typeface="Blogger Bold" panose="020B0604020202020204" charset="0"/>
                <a:ea typeface="Blogger Bold" panose="020B0604020202020204" charset="0"/>
              </a:rPr>
              <a:t>UX ,yemekten hizmete , park etmek ,aydınlatma , müziğe ve garsonun sana davranışına kadar her şeydir</a:t>
            </a:r>
            <a:endParaRPr lang="tr-TR" sz="2800" dirty="0">
              <a:solidFill>
                <a:schemeClr val="bg1"/>
              </a:solidFill>
              <a:latin typeface="Blogger Bold" panose="020B0604020202020204" charset="0"/>
              <a:ea typeface="Blogger Bold" panose="020B0604020202020204" charset="0"/>
            </a:endParaRPr>
          </a:p>
        </p:txBody>
      </p:sp>
      <p:pic>
        <p:nvPicPr>
          <p:cNvPr id="53" name="Resim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25003" y="54429"/>
            <a:ext cx="1534429" cy="1534429"/>
          </a:xfrm>
          <a:prstGeom prst="rect">
            <a:avLst/>
          </a:prstGeom>
        </p:spPr>
      </p:pic>
      <p:pic>
        <p:nvPicPr>
          <p:cNvPr id="54" name="Resim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12" y="-125681"/>
            <a:ext cx="1565062" cy="1565062"/>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5" name="TextBox 15"/>
          <p:cNvSpPr txBox="1"/>
          <p:nvPr/>
        </p:nvSpPr>
        <p:spPr>
          <a:xfrm>
            <a:off x="1935469" y="1237534"/>
            <a:ext cx="14752331" cy="1590179"/>
          </a:xfrm>
          <a:prstGeom prst="rect">
            <a:avLst/>
          </a:prstGeom>
        </p:spPr>
        <p:txBody>
          <a:bodyPr wrap="square" lIns="0" tIns="0" rIns="0" bIns="0" rtlCol="0" anchor="t">
            <a:spAutoFit/>
          </a:bodyPr>
          <a:lstStyle/>
          <a:p>
            <a:pPr>
              <a:lnSpc>
                <a:spcPts val="6156"/>
              </a:lnSpc>
            </a:pPr>
            <a:r>
              <a:rPr lang="tr-TR" sz="5700" dirty="0" smtClean="0">
                <a:solidFill>
                  <a:srgbClr val="FFFFFF"/>
                </a:solidFill>
                <a:latin typeface="Blogger Bold"/>
              </a:rPr>
              <a:t>SONUÇ:</a:t>
            </a:r>
          </a:p>
          <a:p>
            <a:pPr>
              <a:lnSpc>
                <a:spcPts val="6156"/>
              </a:lnSpc>
            </a:pPr>
            <a:endParaRPr lang="en-US" sz="5700" dirty="0">
              <a:solidFill>
                <a:srgbClr val="FFFFFF"/>
              </a:solidFill>
              <a:latin typeface="Blogger Bold"/>
            </a:endParaRPr>
          </a:p>
        </p:txBody>
      </p:sp>
      <p:sp>
        <p:nvSpPr>
          <p:cNvPr id="3" name="Metin kutusu 2"/>
          <p:cNvSpPr txBox="1"/>
          <p:nvPr/>
        </p:nvSpPr>
        <p:spPr>
          <a:xfrm>
            <a:off x="1931458" y="2827713"/>
            <a:ext cx="11430000" cy="5693866"/>
          </a:xfrm>
          <a:prstGeom prst="rect">
            <a:avLst/>
          </a:prstGeom>
          <a:noFill/>
        </p:spPr>
        <p:txBody>
          <a:bodyPr wrap="square" rtlCol="0">
            <a:spAutoFit/>
          </a:bodyPr>
          <a:lstStyle/>
          <a:p>
            <a:r>
              <a:rPr lang="tr-TR" sz="2800" dirty="0">
                <a:solidFill>
                  <a:schemeClr val="bg1"/>
                </a:solidFill>
                <a:latin typeface="Blogger Bold" panose="020B0604020202020204" charset="0"/>
                <a:ea typeface="Blogger Bold" panose="020B0604020202020204" charset="0"/>
              </a:rPr>
              <a:t>Sonuç olarak, UI (Kullanıcı </a:t>
            </a:r>
            <a:r>
              <a:rPr lang="tr-TR" sz="2800" dirty="0" err="1">
                <a:solidFill>
                  <a:schemeClr val="bg1"/>
                </a:solidFill>
                <a:latin typeface="Blogger Bold" panose="020B0604020202020204" charset="0"/>
                <a:ea typeface="Blogger Bold" panose="020B0604020202020204" charset="0"/>
              </a:rPr>
              <a:t>Arayüzü</a:t>
            </a:r>
            <a:r>
              <a:rPr lang="tr-TR" sz="2800" dirty="0">
                <a:solidFill>
                  <a:schemeClr val="bg1"/>
                </a:solidFill>
                <a:latin typeface="Blogger Bold" panose="020B0604020202020204" charset="0"/>
                <a:ea typeface="Blogger Bold" panose="020B0604020202020204" charset="0"/>
              </a:rPr>
              <a:t>) ve UX (Kullanıcı Deneyimi) tasarımı, kullanıcıların dijital ürünlerle etkileşimlerini şekillendiren temel unsurlardır. UI tasarımı, kullanıcıların bir ürünle etkileşim kurarken karşılaştığı görsel, işitsel ve dokunsal </a:t>
            </a:r>
            <a:r>
              <a:rPr lang="tr-TR" sz="2800" dirty="0" err="1">
                <a:solidFill>
                  <a:schemeClr val="bg1"/>
                </a:solidFill>
                <a:latin typeface="Blogger Bold" panose="020B0604020202020204" charset="0"/>
                <a:ea typeface="Blogger Bold" panose="020B0604020202020204" charset="0"/>
              </a:rPr>
              <a:t>arayüzlerin</a:t>
            </a:r>
            <a:r>
              <a:rPr lang="tr-TR" sz="2800" dirty="0">
                <a:solidFill>
                  <a:schemeClr val="bg1"/>
                </a:solidFill>
                <a:latin typeface="Blogger Bold" panose="020B0604020202020204" charset="0"/>
                <a:ea typeface="Blogger Bold" panose="020B0604020202020204" charset="0"/>
              </a:rPr>
              <a:t> tasarımıyla ilgilenirken, UX tasarımı kullanıcının ürünle etkileşim sürecindeki deneyiminin bütününe odaklanır. Her iki alan da, kullanıcı ihtiyaçlarını merkeze alarak, kullanıcıların ürünü sorunsuz, verimli ve keyifli bir şekilde kullanmalarını sağlamak amacıyla birlikte çalışır. Bu nedenle, başarılı bir dijital ürün veya hizmet sunmak isteyen her projede, UI ve UX tasarımının entegre bir yaklaşımla ele alınması gerekmektedir. Kullanıcı memnuniyetini artıran, marka sadakatini güçlendiren ve sonuç olarak ürünün başarısını doğrudan etkileyen UI ve UX tasarımı, dijital çağın vazgeçilmezleri arasında yer almaktadır.</a:t>
            </a: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36021" y="-1157893"/>
            <a:ext cx="5143500" cy="5143500"/>
          </a:xfrm>
          <a:prstGeom prst="rect">
            <a:avLst/>
          </a:prstGeom>
        </p:spPr>
      </p:pic>
    </p:spTree>
    <p:extLst>
      <p:ext uri="{BB962C8B-B14F-4D97-AF65-F5344CB8AC3E}">
        <p14:creationId xmlns:p14="http://schemas.microsoft.com/office/powerpoint/2010/main" val="217064477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63" name="Freeform 63"/>
          <p:cNvSpPr/>
          <p:nvPr/>
        </p:nvSpPr>
        <p:spPr>
          <a:xfrm>
            <a:off x="1012646" y="2920510"/>
            <a:ext cx="1111152" cy="277788"/>
          </a:xfrm>
          <a:custGeom>
            <a:avLst/>
            <a:gdLst/>
            <a:ahLst/>
            <a:cxnLst/>
            <a:rect l="l" t="t" r="r" b="b"/>
            <a:pathLst>
              <a:path w="1111152" h="277788">
                <a:moveTo>
                  <a:pt x="0" y="0"/>
                </a:moveTo>
                <a:lnTo>
                  <a:pt x="1111153" y="0"/>
                </a:lnTo>
                <a:lnTo>
                  <a:pt x="1111153" y="277788"/>
                </a:lnTo>
                <a:lnTo>
                  <a:pt x="0" y="277788"/>
                </a:lnTo>
                <a:lnTo>
                  <a:pt x="0" y="0"/>
                </a:lnTo>
                <a:close/>
              </a:path>
            </a:pathLst>
          </a:custGeom>
          <a:blipFill>
            <a:blip r:embed="rId3">
              <a:extLst>
                <a:ext uri="{96DAC541-7B7A-43D3-8B79-37D633B846F1}">
                  <asvg:svgBlip xmlns:asvg="http://schemas.microsoft.com/office/drawing/2016/SVG/main" xmlns="" r:embed="rId10"/>
                </a:ext>
              </a:extLst>
            </a:blip>
            <a:stretch>
              <a:fillRect/>
            </a:stretch>
          </a:blipFill>
        </p:spPr>
      </p:sp>
      <p:sp>
        <p:nvSpPr>
          <p:cNvPr id="64" name="TextBox 64"/>
          <p:cNvSpPr txBox="1"/>
          <p:nvPr/>
        </p:nvSpPr>
        <p:spPr>
          <a:xfrm>
            <a:off x="1025109" y="751853"/>
            <a:ext cx="6869918" cy="2045670"/>
          </a:xfrm>
          <a:prstGeom prst="rect">
            <a:avLst/>
          </a:prstGeom>
        </p:spPr>
        <p:txBody>
          <a:bodyPr lIns="0" tIns="0" rIns="0" bIns="0" rtlCol="0" anchor="t">
            <a:spAutoFit/>
          </a:bodyPr>
          <a:lstStyle/>
          <a:p>
            <a:pPr>
              <a:lnSpc>
                <a:spcPts val="7632"/>
              </a:lnSpc>
            </a:pPr>
            <a:r>
              <a:rPr lang="en-US" sz="7066" dirty="0">
                <a:solidFill>
                  <a:srgbClr val="FFFFFF"/>
                </a:solidFill>
                <a:latin typeface="Blogger Bold"/>
              </a:rPr>
              <a:t>THANKS FOR</a:t>
            </a:r>
          </a:p>
          <a:p>
            <a:pPr>
              <a:lnSpc>
                <a:spcPts val="7632"/>
              </a:lnSpc>
            </a:pPr>
            <a:r>
              <a:rPr lang="en-US" sz="7066" dirty="0">
                <a:solidFill>
                  <a:srgbClr val="FFFFFF"/>
                </a:solidFill>
                <a:latin typeface="Blogger Bold"/>
              </a:rPr>
              <a:t>WATCHING</a:t>
            </a:r>
          </a:p>
        </p:txBody>
      </p:sp>
      <p:sp>
        <p:nvSpPr>
          <p:cNvPr id="65" name="TextBox 65"/>
          <p:cNvSpPr txBox="1"/>
          <p:nvPr/>
        </p:nvSpPr>
        <p:spPr>
          <a:xfrm>
            <a:off x="1012646" y="3614887"/>
            <a:ext cx="4041560" cy="423193"/>
          </a:xfrm>
          <a:prstGeom prst="rect">
            <a:avLst/>
          </a:prstGeom>
        </p:spPr>
        <p:txBody>
          <a:bodyPr lIns="0" tIns="0" rIns="0" bIns="0" rtlCol="0" anchor="t">
            <a:spAutoFit/>
          </a:bodyPr>
          <a:lstStyle/>
          <a:p>
            <a:pPr>
              <a:lnSpc>
                <a:spcPts val="3302"/>
              </a:lnSpc>
            </a:pPr>
            <a:r>
              <a:rPr lang="tr-TR" sz="3058" dirty="0" smtClean="0">
                <a:solidFill>
                  <a:srgbClr val="FFFFFF"/>
                </a:solidFill>
                <a:latin typeface="Blogger Bold"/>
              </a:rPr>
              <a:t>REFERANSLAR:</a:t>
            </a:r>
            <a:endParaRPr lang="en-US" sz="3058" dirty="0">
              <a:solidFill>
                <a:srgbClr val="FFFFFF"/>
              </a:solidFill>
              <a:latin typeface="Blogger Bold"/>
            </a:endParaRPr>
          </a:p>
        </p:txBody>
      </p:sp>
      <p:sp>
        <p:nvSpPr>
          <p:cNvPr id="66" name="TextBox 66"/>
          <p:cNvSpPr txBox="1"/>
          <p:nvPr/>
        </p:nvSpPr>
        <p:spPr>
          <a:xfrm>
            <a:off x="972604" y="4359855"/>
            <a:ext cx="17036160" cy="6104235"/>
          </a:xfrm>
          <a:prstGeom prst="rect">
            <a:avLst/>
          </a:prstGeom>
        </p:spPr>
        <p:txBody>
          <a:bodyPr wrap="square" lIns="0" tIns="0" rIns="0" bIns="0" rtlCol="0" anchor="t">
            <a:spAutoFit/>
          </a:bodyPr>
          <a:lstStyle/>
          <a:p>
            <a:pPr>
              <a:lnSpc>
                <a:spcPts val="3360"/>
              </a:lnSpc>
            </a:pPr>
            <a:r>
              <a:rPr lang="en-US" sz="2400" dirty="0">
                <a:solidFill>
                  <a:srgbClr val="FFFFFF"/>
                </a:solidFill>
                <a:latin typeface="Source Sans Pro"/>
                <a:hlinkClick r:id="rId11"/>
              </a:rPr>
              <a:t>https://www.youtube.com/watch?v=_vH1ZYhWGcw&amp;ab_channel=Ferdi%C3%87%C4%B1ld%C4%B1z%E1%B5%80%E1%B4%BF</a:t>
            </a: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2"/>
              </a:rPr>
              <a:t>https://www.youtube.com/watch?v=IASVX0RHOPI&amp;ab_channel=M%C3%BChendisKafalar</a:t>
            </a: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3"/>
              </a:rPr>
              <a:t>https://www.youtube.com/watch?v=QdFwIErmA1M&amp;ab_channel=ArdaOtuk</a:t>
            </a: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4"/>
              </a:rPr>
              <a:t>https://www.youtube.com/watch?v=H1Zc7V_nrM0&amp;ab_channel=EnderTopalo%C4%9Flu</a:t>
            </a:r>
            <a:endParaRPr lang="en-US" sz="2400" dirty="0">
              <a:solidFill>
                <a:srgbClr val="FFFFFF"/>
              </a:solidFill>
              <a:latin typeface="Source Sans Pro"/>
            </a:endParaRPr>
          </a:p>
          <a:p>
            <a:pPr>
              <a:lnSpc>
                <a:spcPts val="3360"/>
              </a:lnSpc>
            </a:pP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5"/>
              </a:rPr>
              <a:t>https://www.flaticon.com/search?word=brain</a:t>
            </a: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6" action="ppaction://hlinkfile"/>
              </a:rPr>
              <a:t>storyset.com</a:t>
            </a:r>
            <a:endParaRPr lang="en-US" sz="2400" dirty="0">
              <a:solidFill>
                <a:srgbClr val="FFFFFF"/>
              </a:solidFill>
              <a:latin typeface="Source Sans Pro"/>
            </a:endParaRPr>
          </a:p>
          <a:p>
            <a:pPr>
              <a:lnSpc>
                <a:spcPts val="3360"/>
              </a:lnSpc>
            </a:pP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7"/>
              </a:rPr>
              <a:t>https://www.youtube.com/watch?v=C4QPmZAUOaQ&amp;t=778s&amp;ab_channel=O%C4%9Fuzhan%C3%87OLAK</a:t>
            </a:r>
            <a:endParaRPr lang="en-US" sz="2400" dirty="0">
              <a:solidFill>
                <a:srgbClr val="FFFFFF"/>
              </a:solidFill>
              <a:latin typeface="Source Sans Pro"/>
            </a:endParaRPr>
          </a:p>
          <a:p>
            <a:pPr>
              <a:lnSpc>
                <a:spcPts val="3360"/>
              </a:lnSpc>
            </a:pPr>
            <a:endParaRPr lang="en-US" sz="2400" dirty="0">
              <a:solidFill>
                <a:srgbClr val="FFFFFF"/>
              </a:solidFill>
              <a:latin typeface="Source Sans Pro"/>
            </a:endParaRPr>
          </a:p>
          <a:p>
            <a:pPr>
              <a:lnSpc>
                <a:spcPts val="3360"/>
              </a:lnSpc>
            </a:pP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8"/>
              </a:rPr>
              <a:t>https://makersconsulting.co/deneyimi-yeniden-tasarlayin-ux-ve-ui-nedir-ozellikleri-ve-farklari-nelerdir/</a:t>
            </a:r>
            <a:endParaRPr lang="en-US" sz="2400" dirty="0">
              <a:solidFill>
                <a:srgbClr val="FFFFFF"/>
              </a:solidFill>
              <a:latin typeface="Source Sans Pro"/>
            </a:endParaRPr>
          </a:p>
          <a:p>
            <a:pPr>
              <a:lnSpc>
                <a:spcPts val="3360"/>
              </a:lnSpc>
            </a:pPr>
            <a:r>
              <a:rPr lang="en-US" sz="2400" dirty="0">
                <a:solidFill>
                  <a:srgbClr val="FFFFFF"/>
                </a:solidFill>
                <a:latin typeface="Source Sans Pro"/>
                <a:hlinkClick r:id="rId19"/>
              </a:rPr>
              <a:t>https://netvent.com/ui-ve-ux-nedir/</a:t>
            </a:r>
            <a:endParaRPr lang="en-US" sz="2400" dirty="0">
              <a:solidFill>
                <a:srgbClr val="FFFFFF"/>
              </a:solidFill>
              <a:latin typeface="Source Sans Pro"/>
            </a:endParaRPr>
          </a:p>
          <a:p>
            <a:pPr>
              <a:lnSpc>
                <a:spcPts val="3360"/>
              </a:lnSpc>
            </a:pPr>
            <a:r>
              <a:rPr lang="en-US" sz="2400" dirty="0" smtClean="0">
                <a:solidFill>
                  <a:srgbClr val="FFFFFF"/>
                </a:solidFill>
                <a:latin typeface="Source Sans Pro"/>
              </a:rPr>
              <a:t>.</a:t>
            </a:r>
            <a:endParaRPr lang="en-US" sz="2400" dirty="0">
              <a:solidFill>
                <a:srgbClr val="FFFFFF"/>
              </a:solidFill>
              <a:latin typeface="Source Sans Pro"/>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36961" y="1728014"/>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836961" y="547022"/>
            <a:ext cx="7318094" cy="974626"/>
          </a:xfrm>
          <a:prstGeom prst="rect">
            <a:avLst/>
          </a:prstGeom>
        </p:spPr>
        <p:txBody>
          <a:bodyPr wrap="square" lIns="0" tIns="0" rIns="0" bIns="0" rtlCol="0" anchor="t">
            <a:spAutoFit/>
          </a:bodyPr>
          <a:lstStyle/>
          <a:p>
            <a:pPr>
              <a:lnSpc>
                <a:spcPts val="7632"/>
              </a:lnSpc>
            </a:pPr>
            <a:r>
              <a:rPr lang="tr-TR" sz="7066" dirty="0" smtClean="0">
                <a:solidFill>
                  <a:srgbClr val="FFFFFF"/>
                </a:solidFill>
                <a:latin typeface="Blogger Bold"/>
              </a:rPr>
              <a:t>OUTLINE</a:t>
            </a:r>
            <a:endParaRPr lang="en-US" sz="7066" dirty="0">
              <a:solidFill>
                <a:srgbClr val="FFFFFF"/>
              </a:solidFill>
              <a:latin typeface="Blogger Bold"/>
            </a:endParaRPr>
          </a:p>
        </p:txBody>
      </p:sp>
      <p:sp>
        <p:nvSpPr>
          <p:cNvPr id="15" name="TextBox 15"/>
          <p:cNvSpPr txBox="1"/>
          <p:nvPr/>
        </p:nvSpPr>
        <p:spPr>
          <a:xfrm>
            <a:off x="618581" y="2627428"/>
            <a:ext cx="10012311" cy="11872481"/>
          </a:xfrm>
          <a:prstGeom prst="rect">
            <a:avLst/>
          </a:prstGeom>
        </p:spPr>
        <p:txBody>
          <a:bodyPr wrap="square" lIns="0" tIns="0" rIns="0" bIns="0" rtlCol="0" anchor="t">
            <a:spAutoFit/>
          </a:bodyPr>
          <a:lstStyle/>
          <a:p>
            <a:pPr>
              <a:lnSpc>
                <a:spcPts val="3302"/>
              </a:lnSpc>
            </a:pPr>
            <a:r>
              <a:rPr lang="tr-TR" sz="3600" dirty="0" smtClean="0">
                <a:solidFill>
                  <a:srgbClr val="FFFFFF"/>
                </a:solidFill>
                <a:latin typeface="Blogger Bold"/>
              </a:rPr>
              <a:t>GİRİŞ:</a:t>
            </a:r>
          </a:p>
          <a:p>
            <a:pPr>
              <a:lnSpc>
                <a:spcPts val="3302"/>
              </a:lnSpc>
            </a:pPr>
            <a:r>
              <a:rPr lang="tr-TR" sz="2800" dirty="0" smtClean="0">
                <a:solidFill>
                  <a:srgbClr val="FFFFFF"/>
                </a:solidFill>
                <a:latin typeface="Blogger Bold"/>
              </a:rPr>
              <a:t>Sunumun amacı ve kapsamı						</a:t>
            </a:r>
            <a:r>
              <a:rPr lang="tr-TR" sz="2800" dirty="0">
                <a:solidFill>
                  <a:srgbClr val="FFFFFF"/>
                </a:solidFill>
                <a:latin typeface="Blogger Bold"/>
              </a:rPr>
              <a:t> </a:t>
            </a:r>
            <a:r>
              <a:rPr lang="tr-TR" sz="2800" dirty="0" smtClean="0">
                <a:solidFill>
                  <a:srgbClr val="FFFFFF"/>
                </a:solidFill>
                <a:latin typeface="Blogger Bold"/>
              </a:rPr>
              <a:t>     UI ve UX kavramlarının tanıtılması </a:t>
            </a:r>
          </a:p>
          <a:p>
            <a:pPr>
              <a:lnSpc>
                <a:spcPts val="3302"/>
              </a:lnSpc>
            </a:pPr>
            <a:endParaRPr lang="tr-TR" sz="3600" dirty="0" smtClean="0">
              <a:solidFill>
                <a:srgbClr val="FFFFFF"/>
              </a:solidFill>
              <a:latin typeface="Blogger Bold"/>
            </a:endParaRPr>
          </a:p>
          <a:p>
            <a:pPr>
              <a:lnSpc>
                <a:spcPts val="3302"/>
              </a:lnSpc>
            </a:pPr>
            <a:r>
              <a:rPr lang="tr-TR" sz="3600" dirty="0" smtClean="0">
                <a:solidFill>
                  <a:srgbClr val="FFFFFF"/>
                </a:solidFill>
                <a:latin typeface="Blogger Bold"/>
              </a:rPr>
              <a:t>BOLUM 1:UI TASARIMI</a:t>
            </a:r>
          </a:p>
          <a:p>
            <a:r>
              <a:rPr lang="tr-TR" sz="2800" dirty="0">
                <a:solidFill>
                  <a:schemeClr val="bg1"/>
                </a:solidFill>
                <a:latin typeface="Blogger Bold" panose="020B0604020202020204" charset="0"/>
                <a:ea typeface="Blogger Bold" panose="020B0604020202020204" charset="0"/>
              </a:rPr>
              <a:t>UI Tasarımının Temel Prensipleri</a:t>
            </a:r>
          </a:p>
          <a:p>
            <a:r>
              <a:rPr lang="tr-TR" sz="2800" dirty="0">
                <a:solidFill>
                  <a:schemeClr val="bg1"/>
                </a:solidFill>
                <a:latin typeface="Blogger Bold" panose="020B0604020202020204" charset="0"/>
                <a:ea typeface="Blogger Bold" panose="020B0604020202020204" charset="0"/>
              </a:rPr>
              <a:t>Mobil UI Tasarımında Dikkat Edilmesi Gerekenler</a:t>
            </a:r>
          </a:p>
          <a:p>
            <a:r>
              <a:rPr lang="tr-TR" sz="2800" dirty="0">
                <a:solidFill>
                  <a:schemeClr val="bg1"/>
                </a:solidFill>
                <a:latin typeface="Blogger Bold" panose="020B0604020202020204" charset="0"/>
                <a:ea typeface="Blogger Bold" panose="020B0604020202020204" charset="0"/>
              </a:rPr>
              <a:t>Başarılı Mobil UI Tasarımı Örnekleri</a:t>
            </a:r>
          </a:p>
          <a:p>
            <a:pPr>
              <a:lnSpc>
                <a:spcPts val="3302"/>
              </a:lnSpc>
            </a:pPr>
            <a:endParaRPr lang="tr-TR" sz="3600" dirty="0" smtClean="0">
              <a:solidFill>
                <a:srgbClr val="FFFFFF"/>
              </a:solidFill>
              <a:latin typeface="Blogger Bold"/>
            </a:endParaRPr>
          </a:p>
          <a:p>
            <a:pPr>
              <a:lnSpc>
                <a:spcPts val="3302"/>
              </a:lnSpc>
            </a:pPr>
            <a:r>
              <a:rPr lang="tr-TR" sz="3600" dirty="0" smtClean="0">
                <a:solidFill>
                  <a:srgbClr val="FFFFFF"/>
                </a:solidFill>
                <a:latin typeface="Blogger Bold"/>
              </a:rPr>
              <a:t>BOLUM 2:UX TASARIMI</a:t>
            </a:r>
          </a:p>
          <a:p>
            <a:pPr>
              <a:lnSpc>
                <a:spcPts val="3302"/>
              </a:lnSpc>
            </a:pPr>
            <a:r>
              <a:rPr lang="tr-TR" sz="2800" dirty="0" smtClean="0">
                <a:solidFill>
                  <a:srgbClr val="FFFFFF"/>
                </a:solidFill>
                <a:latin typeface="Blogger Bold"/>
              </a:rPr>
              <a:t>UX tasarımının temel prensipleri</a:t>
            </a:r>
          </a:p>
          <a:p>
            <a:pPr>
              <a:lnSpc>
                <a:spcPts val="3302"/>
              </a:lnSpc>
            </a:pPr>
            <a:r>
              <a:rPr lang="tr-TR" sz="2800" dirty="0" smtClean="0">
                <a:solidFill>
                  <a:srgbClr val="FFFFFF"/>
                </a:solidFill>
                <a:latin typeface="Blogger Bold"/>
              </a:rPr>
              <a:t>Mobil </a:t>
            </a:r>
            <a:r>
              <a:rPr lang="tr-TR" sz="2800" dirty="0" err="1" smtClean="0">
                <a:solidFill>
                  <a:srgbClr val="FFFFFF"/>
                </a:solidFill>
                <a:latin typeface="Blogger Bold"/>
              </a:rPr>
              <a:t>ux</a:t>
            </a:r>
            <a:r>
              <a:rPr lang="tr-TR" sz="2800" dirty="0" smtClean="0">
                <a:solidFill>
                  <a:srgbClr val="FFFFFF"/>
                </a:solidFill>
                <a:latin typeface="Blogger Bold"/>
              </a:rPr>
              <a:t> tasarımında dikkat edilmesi gerekenler</a:t>
            </a:r>
          </a:p>
          <a:p>
            <a:pPr>
              <a:lnSpc>
                <a:spcPts val="3302"/>
              </a:lnSpc>
            </a:pPr>
            <a:r>
              <a:rPr lang="tr-TR" sz="2800" dirty="0" smtClean="0">
                <a:solidFill>
                  <a:srgbClr val="FFFFFF"/>
                </a:solidFill>
                <a:latin typeface="Blogger Bold"/>
              </a:rPr>
              <a:t>Başarılı mobil UX tasarımı örnekleri</a:t>
            </a:r>
          </a:p>
          <a:p>
            <a:pPr>
              <a:lnSpc>
                <a:spcPts val="3302"/>
              </a:lnSpc>
            </a:pPr>
            <a:endParaRPr lang="tr-TR" sz="3600" dirty="0" smtClean="0">
              <a:solidFill>
                <a:srgbClr val="FFFFFF"/>
              </a:solidFill>
              <a:latin typeface="Blogger Bold"/>
            </a:endParaRPr>
          </a:p>
          <a:p>
            <a:pPr>
              <a:lnSpc>
                <a:spcPts val="3302"/>
              </a:lnSpc>
            </a:pPr>
            <a:r>
              <a:rPr lang="tr-TR" sz="3600" dirty="0" smtClean="0">
                <a:solidFill>
                  <a:srgbClr val="FFFFFF"/>
                </a:solidFill>
                <a:latin typeface="Blogger Bold"/>
              </a:rPr>
              <a:t>BOLUM 3:UI VE UX  ARASINDAKİ FARKLAR</a:t>
            </a:r>
          </a:p>
          <a:p>
            <a:pPr>
              <a:lnSpc>
                <a:spcPts val="3302"/>
              </a:lnSpc>
            </a:pPr>
            <a:r>
              <a:rPr lang="tr-TR" sz="2800" dirty="0" smtClean="0">
                <a:solidFill>
                  <a:srgbClr val="FFFFFF"/>
                </a:solidFill>
                <a:latin typeface="Blogger Bold"/>
              </a:rPr>
              <a:t>UI ve </a:t>
            </a:r>
            <a:r>
              <a:rPr lang="tr-TR" sz="2800" dirty="0" err="1" smtClean="0">
                <a:solidFill>
                  <a:srgbClr val="FFFFFF"/>
                </a:solidFill>
                <a:latin typeface="Blogger Bold"/>
              </a:rPr>
              <a:t>UX’in</a:t>
            </a:r>
            <a:r>
              <a:rPr lang="tr-TR" sz="2800" dirty="0" smtClean="0">
                <a:solidFill>
                  <a:srgbClr val="FFFFFF"/>
                </a:solidFill>
                <a:latin typeface="Blogger Bold"/>
              </a:rPr>
              <a:t> birbirine bağlılığı</a:t>
            </a:r>
          </a:p>
          <a:p>
            <a:pPr>
              <a:lnSpc>
                <a:spcPts val="3302"/>
              </a:lnSpc>
            </a:pPr>
            <a:r>
              <a:rPr lang="tr-TR" sz="2800" dirty="0" smtClean="0">
                <a:solidFill>
                  <a:srgbClr val="FFFFFF"/>
                </a:solidFill>
                <a:latin typeface="Blogger Bold"/>
              </a:rPr>
              <a:t>İkisinin birleşiminden elde edilen faydalar</a:t>
            </a:r>
          </a:p>
          <a:p>
            <a:pPr>
              <a:lnSpc>
                <a:spcPts val="3302"/>
              </a:lnSpc>
            </a:pPr>
            <a:endParaRPr lang="tr-TR" sz="3600" dirty="0">
              <a:solidFill>
                <a:srgbClr val="FFFFFF"/>
              </a:solidFill>
              <a:latin typeface="Blogger Bold"/>
            </a:endParaRPr>
          </a:p>
          <a:p>
            <a:pPr>
              <a:lnSpc>
                <a:spcPts val="3302"/>
              </a:lnSpc>
            </a:pPr>
            <a:endParaRPr lang="tr-TR" sz="6000" dirty="0" smtClean="0">
              <a:solidFill>
                <a:srgbClr val="FFFFFF"/>
              </a:solidFill>
              <a:latin typeface="Blogger Bold"/>
            </a:endParaRPr>
          </a:p>
          <a:p>
            <a:pPr>
              <a:lnSpc>
                <a:spcPts val="3302"/>
              </a:lnSpc>
            </a:pPr>
            <a:endParaRPr lang="tr-TR" sz="6000" dirty="0">
              <a:solidFill>
                <a:srgbClr val="FFFFFF"/>
              </a:solidFill>
              <a:latin typeface="Blogger Bold"/>
            </a:endParaRPr>
          </a:p>
          <a:p>
            <a:pPr>
              <a:lnSpc>
                <a:spcPts val="3302"/>
              </a:lnSpc>
            </a:pPr>
            <a:endParaRPr lang="tr-TR" sz="6000" dirty="0" smtClean="0">
              <a:solidFill>
                <a:srgbClr val="FFFFFF"/>
              </a:solidFill>
              <a:latin typeface="Blogger Bold"/>
            </a:endParaRPr>
          </a:p>
          <a:p>
            <a:pPr>
              <a:lnSpc>
                <a:spcPts val="3302"/>
              </a:lnSpc>
            </a:pPr>
            <a:endParaRPr lang="tr-TR" sz="6000" dirty="0">
              <a:solidFill>
                <a:srgbClr val="FFFFFF"/>
              </a:solidFill>
              <a:latin typeface="Blogger Bold"/>
            </a:endParaRPr>
          </a:p>
          <a:p>
            <a:pPr>
              <a:lnSpc>
                <a:spcPts val="3302"/>
              </a:lnSpc>
            </a:pPr>
            <a:endParaRPr lang="tr-TR" sz="6000" dirty="0" smtClean="0">
              <a:solidFill>
                <a:srgbClr val="FFFFFF"/>
              </a:solidFill>
              <a:latin typeface="Blogger Bold"/>
            </a:endParaRPr>
          </a:p>
          <a:p>
            <a:pPr>
              <a:lnSpc>
                <a:spcPts val="3302"/>
              </a:lnSpc>
            </a:pPr>
            <a:endParaRPr lang="tr-TR" sz="6000" dirty="0">
              <a:solidFill>
                <a:srgbClr val="FFFFFF"/>
              </a:solidFill>
              <a:latin typeface="Blogger Bold"/>
            </a:endParaRPr>
          </a:p>
          <a:p>
            <a:pPr>
              <a:lnSpc>
                <a:spcPts val="3302"/>
              </a:lnSpc>
            </a:pPr>
            <a:endParaRPr lang="tr-TR" sz="6000" dirty="0" smtClean="0">
              <a:solidFill>
                <a:srgbClr val="FFFFFF"/>
              </a:solidFill>
              <a:latin typeface="Blogger Bold"/>
            </a:endParaRPr>
          </a:p>
          <a:p>
            <a:pPr>
              <a:lnSpc>
                <a:spcPts val="3302"/>
              </a:lnSpc>
            </a:pPr>
            <a:endParaRPr lang="tr-TR" sz="6000" dirty="0">
              <a:solidFill>
                <a:srgbClr val="FFFFFF"/>
              </a:solidFill>
              <a:latin typeface="Blogger Bold"/>
            </a:endParaRPr>
          </a:p>
          <a:p>
            <a:pPr>
              <a:lnSpc>
                <a:spcPts val="3302"/>
              </a:lnSpc>
            </a:pPr>
            <a:endParaRPr lang="en-US" sz="6000" dirty="0">
              <a:solidFill>
                <a:srgbClr val="FFFFFF"/>
              </a:solidFill>
              <a:latin typeface="Blogger Bold"/>
            </a:endParaRPr>
          </a:p>
        </p:txBody>
      </p:sp>
      <p:sp>
        <p:nvSpPr>
          <p:cNvPr id="69" name="Metin kutusu 68"/>
          <p:cNvSpPr txBox="1"/>
          <p:nvPr/>
        </p:nvSpPr>
        <p:spPr>
          <a:xfrm>
            <a:off x="11007637" y="2933700"/>
            <a:ext cx="6146593" cy="4747453"/>
          </a:xfrm>
          <a:prstGeom prst="rect">
            <a:avLst/>
          </a:prstGeom>
          <a:noFill/>
        </p:spPr>
        <p:txBody>
          <a:bodyPr wrap="square" rtlCol="0">
            <a:spAutoFit/>
          </a:bodyPr>
          <a:lstStyle/>
          <a:p>
            <a:pPr>
              <a:lnSpc>
                <a:spcPts val="3302"/>
              </a:lnSpc>
            </a:pPr>
            <a:r>
              <a:rPr lang="tr-TR" sz="3600" dirty="0">
                <a:solidFill>
                  <a:srgbClr val="FFFFFF"/>
                </a:solidFill>
                <a:latin typeface="Blogger Bold"/>
              </a:rPr>
              <a:t>BOLUM </a:t>
            </a:r>
            <a:r>
              <a:rPr lang="tr-TR" sz="3600" dirty="0" smtClean="0">
                <a:solidFill>
                  <a:srgbClr val="FFFFFF"/>
                </a:solidFill>
                <a:latin typeface="Blogger Bold"/>
              </a:rPr>
              <a:t>4:UI VE UX DESİGNER  ARASINDAKİ FARKLAR</a:t>
            </a:r>
          </a:p>
          <a:p>
            <a:pPr>
              <a:lnSpc>
                <a:spcPts val="3302"/>
              </a:lnSpc>
            </a:pPr>
            <a:r>
              <a:rPr lang="tr-TR" sz="2800" dirty="0" smtClean="0">
                <a:solidFill>
                  <a:srgbClr val="FFFFFF"/>
                </a:solidFill>
                <a:latin typeface="Blogger Bold"/>
              </a:rPr>
              <a:t>Bu iki işi yapacak elemanlar için aranacak özellikler </a:t>
            </a:r>
          </a:p>
          <a:p>
            <a:pPr>
              <a:lnSpc>
                <a:spcPts val="3302"/>
              </a:lnSpc>
            </a:pPr>
            <a:r>
              <a:rPr lang="tr-TR" sz="3600" dirty="0" smtClean="0">
                <a:solidFill>
                  <a:srgbClr val="FFFFFF"/>
                </a:solidFill>
                <a:latin typeface="Blogger Bold"/>
              </a:rPr>
              <a:t>BÖLÜM 5: sonuç</a:t>
            </a:r>
          </a:p>
          <a:p>
            <a:pPr>
              <a:lnSpc>
                <a:spcPts val="3302"/>
              </a:lnSpc>
            </a:pPr>
            <a:r>
              <a:rPr lang="tr-TR" sz="2800" dirty="0" smtClean="0">
                <a:solidFill>
                  <a:srgbClr val="FFFFFF"/>
                </a:solidFill>
                <a:latin typeface="Blogger Bold"/>
              </a:rPr>
              <a:t>Ana fikirlerin özeti</a:t>
            </a:r>
          </a:p>
          <a:p>
            <a:pPr>
              <a:lnSpc>
                <a:spcPts val="3302"/>
              </a:lnSpc>
            </a:pPr>
            <a:r>
              <a:rPr lang="tr-TR" sz="2800" dirty="0" smtClean="0">
                <a:solidFill>
                  <a:srgbClr val="FFFFFF"/>
                </a:solidFill>
                <a:latin typeface="Blogger Bold"/>
              </a:rPr>
              <a:t>UI ve UX tasarımında gelecek beklentileri</a:t>
            </a:r>
            <a:endParaRPr lang="tr-TR" sz="2800" dirty="0">
              <a:solidFill>
                <a:srgbClr val="FFFFFF"/>
              </a:solidFill>
              <a:latin typeface="Blogger Bold"/>
            </a:endParaRPr>
          </a:p>
          <a:p>
            <a:pPr>
              <a:lnSpc>
                <a:spcPts val="3302"/>
              </a:lnSpc>
            </a:pPr>
            <a:r>
              <a:rPr lang="tr-TR" sz="3600" dirty="0" smtClean="0">
                <a:solidFill>
                  <a:srgbClr val="FFFFFF"/>
                </a:solidFill>
                <a:latin typeface="Blogger Bold"/>
              </a:rPr>
              <a:t>BÖLÜM 6: </a:t>
            </a:r>
            <a:r>
              <a:rPr lang="tr-TR" sz="3600" dirty="0">
                <a:solidFill>
                  <a:srgbClr val="FFFFFF"/>
                </a:solidFill>
                <a:latin typeface="Blogger Bold"/>
              </a:rPr>
              <a:t>referanslar ve kaynaklar</a:t>
            </a:r>
          </a:p>
          <a:p>
            <a:pPr>
              <a:lnSpc>
                <a:spcPts val="3302"/>
              </a:lnSpc>
            </a:pPr>
            <a:endParaRPr lang="tr-TR" dirty="0">
              <a:solidFill>
                <a:srgbClr val="FFFFFF"/>
              </a:solidFill>
              <a:latin typeface="Blogger Bold"/>
            </a:endParaRPr>
          </a:p>
        </p:txBody>
      </p:sp>
    </p:spTree>
    <p:extLst>
      <p:ext uri="{BB962C8B-B14F-4D97-AF65-F5344CB8AC3E}">
        <p14:creationId xmlns:p14="http://schemas.microsoft.com/office/powerpoint/2010/main" val="49884717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r>
              <a:rPr lang="tr-TR" dirty="0" smtClean="0"/>
              <a:t>l</a:t>
            </a:r>
            <a:endParaRPr lang="tr-TR" dirty="0"/>
          </a:p>
        </p:txBody>
      </p:sp>
      <p:sp>
        <p:nvSpPr>
          <p:cNvPr id="3" name="Freeform 3"/>
          <p:cNvSpPr/>
          <p:nvPr/>
        </p:nvSpPr>
        <p:spPr>
          <a:xfrm>
            <a:off x="9834927" y="2936887"/>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a:grpSpLocks noChangeAspect="1"/>
          </p:cNvGrpSpPr>
          <p:nvPr/>
        </p:nvGrpSpPr>
        <p:grpSpPr>
          <a:xfrm>
            <a:off x="5795395" y="917434"/>
            <a:ext cx="2680079" cy="5302997"/>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2956" r="-32956"/>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4" name="TextBox 14"/>
          <p:cNvSpPr txBox="1"/>
          <p:nvPr/>
        </p:nvSpPr>
        <p:spPr>
          <a:xfrm>
            <a:off x="9726701" y="1439834"/>
            <a:ext cx="7318094" cy="974626"/>
          </a:xfrm>
          <a:prstGeom prst="rect">
            <a:avLst/>
          </a:prstGeom>
        </p:spPr>
        <p:txBody>
          <a:bodyPr wrap="square" lIns="0" tIns="0" rIns="0" bIns="0" rtlCol="0" anchor="t">
            <a:spAutoFit/>
          </a:bodyPr>
          <a:lstStyle/>
          <a:p>
            <a:pPr>
              <a:lnSpc>
                <a:spcPts val="7632"/>
              </a:lnSpc>
            </a:pPr>
            <a:r>
              <a:rPr lang="tr-TR" sz="7066" dirty="0" smtClean="0">
                <a:solidFill>
                  <a:srgbClr val="FFFFFF"/>
                </a:solidFill>
                <a:latin typeface="Blogger Bold"/>
              </a:rPr>
              <a:t>UI VE UX NEDİR?</a:t>
            </a:r>
            <a:endParaRPr lang="en-US" sz="7066" dirty="0">
              <a:solidFill>
                <a:srgbClr val="FFFFFF"/>
              </a:solidFill>
              <a:latin typeface="Blogger Bold"/>
            </a:endParaRPr>
          </a:p>
        </p:txBody>
      </p:sp>
      <p:sp>
        <p:nvSpPr>
          <p:cNvPr id="15" name="TextBox 15"/>
          <p:cNvSpPr txBox="1"/>
          <p:nvPr/>
        </p:nvSpPr>
        <p:spPr>
          <a:xfrm>
            <a:off x="9722690" y="3831465"/>
            <a:ext cx="2953731" cy="501484"/>
          </a:xfrm>
          <a:prstGeom prst="rect">
            <a:avLst/>
          </a:prstGeom>
        </p:spPr>
        <p:txBody>
          <a:bodyPr lIns="0" tIns="0" rIns="0" bIns="0" rtlCol="0" anchor="t">
            <a:spAutoFit/>
          </a:bodyPr>
          <a:lstStyle/>
          <a:p>
            <a:pPr>
              <a:lnSpc>
                <a:spcPts val="3302"/>
              </a:lnSpc>
            </a:pPr>
            <a:r>
              <a:rPr lang="tr-TR" sz="6000" dirty="0" smtClean="0">
                <a:solidFill>
                  <a:srgbClr val="FFFFFF"/>
                </a:solidFill>
                <a:latin typeface="Blogger Bold"/>
              </a:rPr>
              <a:t>GİRİŞ:</a:t>
            </a:r>
            <a:endParaRPr lang="en-US" sz="6000" dirty="0">
              <a:solidFill>
                <a:srgbClr val="FFFFFF"/>
              </a:solidFill>
              <a:latin typeface="Blogger Bold"/>
            </a:endParaRPr>
          </a:p>
        </p:txBody>
      </p:sp>
      <p:sp>
        <p:nvSpPr>
          <p:cNvPr id="16" name="TextBox 16"/>
          <p:cNvSpPr txBox="1"/>
          <p:nvPr/>
        </p:nvSpPr>
        <p:spPr>
          <a:xfrm>
            <a:off x="9742743" y="4447913"/>
            <a:ext cx="6138450" cy="2616101"/>
          </a:xfrm>
          <a:prstGeom prst="rect">
            <a:avLst/>
          </a:prstGeom>
        </p:spPr>
        <p:txBody>
          <a:bodyPr lIns="0" tIns="0" rIns="0" bIns="0" rtlCol="0" anchor="t">
            <a:spAutoFit/>
          </a:bodyPr>
          <a:lstStyle/>
          <a:p>
            <a:pPr>
              <a:lnSpc>
                <a:spcPts val="3360"/>
              </a:lnSpc>
            </a:pPr>
            <a:r>
              <a:rPr lang="tr-TR" sz="2800" dirty="0" smtClean="0">
                <a:solidFill>
                  <a:schemeClr val="bg1"/>
                </a:solidFill>
                <a:latin typeface="Blogger Bold" panose="020B0604020202020204" charset="0"/>
                <a:ea typeface="Blogger Bold" panose="020B0604020202020204" charset="0"/>
              </a:rPr>
              <a:t>AMAÇ : Mobil uygulamalarda UI ve UX tasarımını anlamak</a:t>
            </a:r>
            <a:r>
              <a:rPr lang="en-US" sz="2800" dirty="0" smtClean="0">
                <a:solidFill>
                  <a:schemeClr val="bg1"/>
                </a:solidFill>
                <a:latin typeface="Blogger Bold" panose="020B0604020202020204" charset="0"/>
                <a:ea typeface="Blogger Bold" panose="020B0604020202020204" charset="0"/>
              </a:rPr>
              <a:t>.</a:t>
            </a:r>
            <a:endParaRPr lang="tr-TR" sz="2800" dirty="0" smtClean="0">
              <a:solidFill>
                <a:schemeClr val="bg1"/>
              </a:solidFill>
              <a:latin typeface="Blogger Bold" panose="020B0604020202020204" charset="0"/>
              <a:ea typeface="Blogger Bold" panose="020B0604020202020204" charset="0"/>
            </a:endParaRPr>
          </a:p>
          <a:p>
            <a:pPr>
              <a:lnSpc>
                <a:spcPts val="3360"/>
              </a:lnSpc>
            </a:pPr>
            <a:r>
              <a:rPr lang="tr-TR" sz="2800" dirty="0" smtClean="0">
                <a:solidFill>
                  <a:schemeClr val="bg1"/>
                </a:solidFill>
                <a:latin typeface="Blogger Bold" panose="020B0604020202020204" charset="0"/>
                <a:ea typeface="Blogger Bold" panose="020B0604020202020204" charset="0"/>
              </a:rPr>
              <a:t>GENEL BAKIŞ:UI(USING INTERFACE) ve UX(USING EXPERİENCE)kavramlarının kısa açıklaması.</a:t>
            </a:r>
          </a:p>
          <a:p>
            <a:pPr>
              <a:lnSpc>
                <a:spcPts val="3360"/>
              </a:lnSpc>
            </a:pPr>
            <a:endParaRPr lang="en-US" sz="2400" dirty="0">
              <a:solidFill>
                <a:srgbClr val="FFFFFF"/>
              </a:solidFill>
              <a:latin typeface="Source Sans Pro"/>
            </a:endParaRPr>
          </a:p>
        </p:txBody>
      </p:sp>
      <p:grpSp>
        <p:nvGrpSpPr>
          <p:cNvPr id="17" name="Group 17"/>
          <p:cNvGrpSpPr>
            <a:grpSpLocks noChangeAspect="1"/>
          </p:cNvGrpSpPr>
          <p:nvPr/>
        </p:nvGrpSpPr>
        <p:grpSpPr>
          <a:xfrm>
            <a:off x="5795395" y="6590742"/>
            <a:ext cx="2680079" cy="5302997"/>
            <a:chOff x="0" y="0"/>
            <a:chExt cx="2620010" cy="5184140"/>
          </a:xfrm>
        </p:grpSpPr>
        <p:sp>
          <p:nvSpPr>
            <p:cNvPr id="18" name="Freeform 1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9" name="Freeform 1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1399" r="-31399"/>
              </a:stretch>
            </a:blipFill>
          </p:spPr>
        </p:sp>
        <p:sp>
          <p:nvSpPr>
            <p:cNvPr id="20" name="Freeform 2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1" name="Freeform 2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2" name="Freeform 2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3" name="Freeform 2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4" name="Freeform 2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5" name="Freeform 2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6" name="Freeform 2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7" name="Group 27"/>
          <p:cNvGrpSpPr>
            <a:grpSpLocks noChangeAspect="1"/>
          </p:cNvGrpSpPr>
          <p:nvPr/>
        </p:nvGrpSpPr>
        <p:grpSpPr>
          <a:xfrm>
            <a:off x="2656156" y="-1417612"/>
            <a:ext cx="2680079" cy="5302997"/>
            <a:chOff x="0" y="0"/>
            <a:chExt cx="2620010" cy="5184140"/>
          </a:xfrm>
        </p:grpSpPr>
        <p:sp>
          <p:nvSpPr>
            <p:cNvPr id="28" name="Freeform 2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9" name="Freeform 2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234" r="-22234"/>
              </a:stretch>
            </a:blipFill>
          </p:spPr>
        </p:sp>
        <p:sp>
          <p:nvSpPr>
            <p:cNvPr id="30" name="Freeform 3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1" name="Freeform 3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2" name="Freeform 3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3" name="Freeform 3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4" name="Freeform 3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5" name="Freeform 3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6" name="Freeform 3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7" name="Group 37"/>
          <p:cNvGrpSpPr>
            <a:grpSpLocks noChangeAspect="1"/>
          </p:cNvGrpSpPr>
          <p:nvPr/>
        </p:nvGrpSpPr>
        <p:grpSpPr>
          <a:xfrm>
            <a:off x="2656156" y="4255696"/>
            <a:ext cx="2680079" cy="5302997"/>
            <a:chOff x="0" y="0"/>
            <a:chExt cx="2620010" cy="5184140"/>
          </a:xfrm>
        </p:grpSpPr>
        <p:sp>
          <p:nvSpPr>
            <p:cNvPr id="38" name="Freeform 3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9" name="Freeform 3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2234" r="-22234"/>
              </a:stretch>
            </a:blipFill>
          </p:spPr>
        </p:sp>
        <p:sp>
          <p:nvSpPr>
            <p:cNvPr id="40" name="Freeform 4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1" name="Freeform 4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2" name="Freeform 4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3" name="Freeform 4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4" name="Freeform 4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5" name="Freeform 4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6" name="Freeform 4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7" name="Group 47"/>
          <p:cNvGrpSpPr>
            <a:grpSpLocks noChangeAspect="1"/>
          </p:cNvGrpSpPr>
          <p:nvPr/>
        </p:nvGrpSpPr>
        <p:grpSpPr>
          <a:xfrm>
            <a:off x="-550761" y="964039"/>
            <a:ext cx="2680079" cy="5302997"/>
            <a:chOff x="0" y="0"/>
            <a:chExt cx="2620010" cy="5184140"/>
          </a:xfrm>
        </p:grpSpPr>
        <p:sp>
          <p:nvSpPr>
            <p:cNvPr id="48" name="Freeform 4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9" name="Freeform 4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30180" r="-30180"/>
              </a:stretch>
            </a:blipFill>
          </p:spPr>
        </p:sp>
        <p:sp>
          <p:nvSpPr>
            <p:cNvPr id="50" name="Freeform 5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1" name="Freeform 5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2" name="Freeform 5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3" name="Freeform 5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4" name="Freeform 5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5" name="Freeform 5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6" name="Freeform 5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7" name="Group 57"/>
          <p:cNvGrpSpPr>
            <a:grpSpLocks noChangeAspect="1"/>
          </p:cNvGrpSpPr>
          <p:nvPr/>
        </p:nvGrpSpPr>
        <p:grpSpPr>
          <a:xfrm>
            <a:off x="-550761" y="6637347"/>
            <a:ext cx="2680079" cy="5302997"/>
            <a:chOff x="0" y="0"/>
            <a:chExt cx="2620010" cy="5184140"/>
          </a:xfrm>
        </p:grpSpPr>
        <p:sp>
          <p:nvSpPr>
            <p:cNvPr id="58" name="Freeform 5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9" name="Freeform 5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5123" r="-35123"/>
              </a:stretch>
            </a:blipFill>
          </p:spPr>
        </p:sp>
        <p:sp>
          <p:nvSpPr>
            <p:cNvPr id="60" name="Freeform 6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61" name="Freeform 6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62" name="Freeform 6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3" name="Freeform 6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4" name="Freeform 6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5" name="Freeform 6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6" name="Freeform 6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68" name="Group 16"/>
          <p:cNvGrpSpPr/>
          <p:nvPr/>
        </p:nvGrpSpPr>
        <p:grpSpPr>
          <a:xfrm>
            <a:off x="9753384" y="7260880"/>
            <a:ext cx="3018325" cy="805660"/>
            <a:chOff x="8735028" y="-1396779"/>
            <a:chExt cx="3850237" cy="1027716"/>
          </a:xfrm>
        </p:grpSpPr>
        <p:sp>
          <p:nvSpPr>
            <p:cNvPr id="69" name="Freeform 17"/>
            <p:cNvSpPr/>
            <p:nvPr/>
          </p:nvSpPr>
          <p:spPr>
            <a:xfrm>
              <a:off x="8735028" y="-1396779"/>
              <a:ext cx="3850237" cy="1027716"/>
            </a:xfrm>
            <a:custGeom>
              <a:avLst/>
              <a:gdLst/>
              <a:ahLst/>
              <a:cxnLst/>
              <a:rect l="l" t="t" r="r" b="b"/>
              <a:pathLst>
                <a:path w="3850237" h="1027716">
                  <a:moveTo>
                    <a:pt x="3725776" y="59690"/>
                  </a:moveTo>
                  <a:cubicBezTo>
                    <a:pt x="3761336" y="59690"/>
                    <a:pt x="3790547" y="88900"/>
                    <a:pt x="3790547" y="124460"/>
                  </a:cubicBezTo>
                  <a:lnTo>
                    <a:pt x="3790547" y="903256"/>
                  </a:lnTo>
                  <a:cubicBezTo>
                    <a:pt x="3790547" y="938816"/>
                    <a:pt x="3761336" y="968025"/>
                    <a:pt x="3725776" y="968025"/>
                  </a:cubicBezTo>
                  <a:lnTo>
                    <a:pt x="124460" y="968025"/>
                  </a:lnTo>
                  <a:cubicBezTo>
                    <a:pt x="88900" y="968025"/>
                    <a:pt x="59690" y="938816"/>
                    <a:pt x="59690" y="903256"/>
                  </a:cubicBezTo>
                  <a:lnTo>
                    <a:pt x="59690" y="124460"/>
                  </a:lnTo>
                  <a:cubicBezTo>
                    <a:pt x="59690" y="88900"/>
                    <a:pt x="88900" y="59690"/>
                    <a:pt x="124460" y="59690"/>
                  </a:cubicBezTo>
                  <a:lnTo>
                    <a:pt x="3725776" y="59690"/>
                  </a:lnTo>
                  <a:moveTo>
                    <a:pt x="3725776" y="0"/>
                  </a:moveTo>
                  <a:lnTo>
                    <a:pt x="124460" y="0"/>
                  </a:lnTo>
                  <a:cubicBezTo>
                    <a:pt x="55880" y="0"/>
                    <a:pt x="0" y="55880"/>
                    <a:pt x="0" y="124460"/>
                  </a:cubicBezTo>
                  <a:lnTo>
                    <a:pt x="0" y="903256"/>
                  </a:lnTo>
                  <a:cubicBezTo>
                    <a:pt x="0" y="971835"/>
                    <a:pt x="55880" y="1027716"/>
                    <a:pt x="124460" y="1027716"/>
                  </a:cubicBezTo>
                  <a:lnTo>
                    <a:pt x="3725776" y="1027716"/>
                  </a:lnTo>
                  <a:cubicBezTo>
                    <a:pt x="3794356" y="1027716"/>
                    <a:pt x="3850237" y="971835"/>
                    <a:pt x="3850237" y="903256"/>
                  </a:cubicBezTo>
                  <a:lnTo>
                    <a:pt x="3850237" y="124460"/>
                  </a:lnTo>
                  <a:cubicBezTo>
                    <a:pt x="3850236" y="55880"/>
                    <a:pt x="3794356" y="0"/>
                    <a:pt x="3725776" y="0"/>
                  </a:cubicBezTo>
                  <a:close/>
                </a:path>
              </a:pathLst>
            </a:custGeom>
            <a:solidFill>
              <a:srgbClr val="C7D0D8"/>
            </a:solidFill>
          </p:spPr>
        </p:sp>
      </p:grpSp>
      <p:sp>
        <p:nvSpPr>
          <p:cNvPr id="70" name="TextBox 21"/>
          <p:cNvSpPr txBox="1"/>
          <p:nvPr/>
        </p:nvSpPr>
        <p:spPr>
          <a:xfrm>
            <a:off x="9204132" y="7579989"/>
            <a:ext cx="3990531" cy="297055"/>
          </a:xfrm>
          <a:prstGeom prst="rect">
            <a:avLst/>
          </a:prstGeom>
        </p:spPr>
        <p:txBody>
          <a:bodyPr lIns="0" tIns="0" rIns="0" bIns="0" rtlCol="0" anchor="t">
            <a:spAutoFit/>
          </a:bodyPr>
          <a:lstStyle/>
          <a:p>
            <a:pPr algn="ctr">
              <a:lnSpc>
                <a:spcPts val="2159"/>
              </a:lnSpc>
            </a:pPr>
            <a:r>
              <a:rPr lang="en-US" sz="1999" dirty="0">
                <a:solidFill>
                  <a:srgbClr val="FFFFFF"/>
                </a:solidFill>
                <a:latin typeface="Blogger Bold"/>
              </a:rPr>
              <a:t>LETS GET STARTED</a:t>
            </a: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5" name="Freeform 15"/>
          <p:cNvSpPr/>
          <p:nvPr/>
        </p:nvSpPr>
        <p:spPr>
          <a:xfrm>
            <a:off x="2350138" y="4186155"/>
            <a:ext cx="1111152" cy="277788"/>
          </a:xfrm>
          <a:custGeom>
            <a:avLst/>
            <a:gdLst/>
            <a:ahLst/>
            <a:cxnLst/>
            <a:rect l="l" t="t" r="r" b="b"/>
            <a:pathLst>
              <a:path w="1111152" h="277788">
                <a:moveTo>
                  <a:pt x="0" y="0"/>
                </a:moveTo>
                <a:lnTo>
                  <a:pt x="1111153" y="0"/>
                </a:lnTo>
                <a:lnTo>
                  <a:pt x="1111153" y="277788"/>
                </a:lnTo>
                <a:lnTo>
                  <a:pt x="0" y="277788"/>
                </a:lnTo>
                <a:lnTo>
                  <a:pt x="0" y="0"/>
                </a:lnTo>
                <a:close/>
              </a:path>
            </a:pathLst>
          </a:custGeom>
          <a:blipFill>
            <a:blip r:embed="rId3">
              <a:extLst>
                <a:ext uri="{96DAC541-7B7A-43D3-8B79-37D633B846F1}">
                  <asvg:svgBlip xmlns:asvg="http://schemas.microsoft.com/office/drawing/2016/SVG/main" xmlns="" r:embed="rId9"/>
                </a:ext>
              </a:extLst>
            </a:blip>
            <a:stretch>
              <a:fillRect/>
            </a:stretch>
          </a:blipFill>
        </p:spPr>
      </p:sp>
      <p:sp>
        <p:nvSpPr>
          <p:cNvPr id="18" name="TextBox 18"/>
          <p:cNvSpPr txBox="1"/>
          <p:nvPr/>
        </p:nvSpPr>
        <p:spPr>
          <a:xfrm>
            <a:off x="2350138" y="1928613"/>
            <a:ext cx="6793862" cy="1949252"/>
          </a:xfrm>
          <a:prstGeom prst="rect">
            <a:avLst/>
          </a:prstGeom>
        </p:spPr>
        <p:txBody>
          <a:bodyPr lIns="0" tIns="0" rIns="0" bIns="0" rtlCol="0" anchor="t">
            <a:spAutoFit/>
          </a:bodyPr>
          <a:lstStyle/>
          <a:p>
            <a:pPr>
              <a:lnSpc>
                <a:spcPts val="7632"/>
              </a:lnSpc>
            </a:pPr>
            <a:r>
              <a:rPr lang="tr-TR" sz="7066" dirty="0" smtClean="0">
                <a:solidFill>
                  <a:srgbClr val="FFFFFF"/>
                </a:solidFill>
                <a:latin typeface="Blogger Bold"/>
              </a:rPr>
              <a:t>BÖLÜM 1:UI TASARIMI</a:t>
            </a:r>
            <a:endParaRPr lang="en-US" sz="7066" dirty="0">
              <a:solidFill>
                <a:srgbClr val="FFFFFF"/>
              </a:solidFill>
              <a:latin typeface="Blogger Bold"/>
            </a:endParaRPr>
          </a:p>
        </p:txBody>
      </p:sp>
      <p:sp>
        <p:nvSpPr>
          <p:cNvPr id="19" name="TextBox 19"/>
          <p:cNvSpPr txBox="1"/>
          <p:nvPr/>
        </p:nvSpPr>
        <p:spPr>
          <a:xfrm>
            <a:off x="990600" y="5192804"/>
            <a:ext cx="4478038"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UI TANIMI:</a:t>
            </a:r>
            <a:endParaRPr lang="en-US" sz="2799" dirty="0">
              <a:solidFill>
                <a:srgbClr val="FFFFFF"/>
              </a:solidFill>
              <a:latin typeface="Blogger Bold"/>
            </a:endParaRPr>
          </a:p>
        </p:txBody>
      </p:sp>
      <p:sp>
        <p:nvSpPr>
          <p:cNvPr id="20" name="TextBox 20"/>
          <p:cNvSpPr txBox="1"/>
          <p:nvPr/>
        </p:nvSpPr>
        <p:spPr>
          <a:xfrm>
            <a:off x="990600" y="5542371"/>
            <a:ext cx="6672321" cy="1744067"/>
          </a:xfrm>
          <a:prstGeom prst="rect">
            <a:avLst/>
          </a:prstGeom>
        </p:spPr>
        <p:txBody>
          <a:bodyPr wrap="square" lIns="0" tIns="0" rIns="0" bIns="0" rtlCol="0" anchor="t">
            <a:spAutoFit/>
          </a:bodyPr>
          <a:lstStyle/>
          <a:p>
            <a:pPr>
              <a:lnSpc>
                <a:spcPts val="3360"/>
              </a:lnSpc>
            </a:pPr>
            <a:r>
              <a:rPr lang="tr-TR" sz="2800" dirty="0" smtClean="0">
                <a:solidFill>
                  <a:srgbClr val="FFFFFF"/>
                </a:solidFill>
                <a:latin typeface="Blogger Bold" panose="020B0604020202020204" charset="0"/>
                <a:ea typeface="Blogger Bold" panose="020B0604020202020204" charset="0"/>
              </a:rPr>
              <a:t>Kullanıcıların bir cihaz veya uygulamayla etkileşim kurduğu somut </a:t>
            </a:r>
            <a:r>
              <a:rPr lang="tr-TR" sz="2800" dirty="0" err="1" smtClean="0">
                <a:solidFill>
                  <a:srgbClr val="FFFFFF"/>
                </a:solidFill>
                <a:latin typeface="Blogger Bold" panose="020B0604020202020204" charset="0"/>
                <a:ea typeface="Blogger Bold" panose="020B0604020202020204" charset="0"/>
              </a:rPr>
              <a:t>arayüz</a:t>
            </a:r>
            <a:r>
              <a:rPr lang="tr-TR" sz="2800" dirty="0" smtClean="0">
                <a:solidFill>
                  <a:srgbClr val="FFFFFF"/>
                </a:solidFill>
                <a:latin typeface="Blogger Bold" panose="020B0604020202020204" charset="0"/>
                <a:ea typeface="Blogger Bold" panose="020B0604020202020204" charset="0"/>
              </a:rPr>
              <a:t> elemanları(</a:t>
            </a:r>
            <a:r>
              <a:rPr lang="tr-TR" sz="2800" dirty="0" err="1" smtClean="0">
                <a:solidFill>
                  <a:srgbClr val="FFFFFF"/>
                </a:solidFill>
                <a:latin typeface="Blogger Bold" panose="020B0604020202020204" charset="0"/>
                <a:ea typeface="Blogger Bold" panose="020B0604020202020204" charset="0"/>
              </a:rPr>
              <a:t>düğmeler,ikonlar,boşluklar,tipograf</a:t>
            </a:r>
            <a:r>
              <a:rPr lang="tr-TR" sz="2800" dirty="0" smtClean="0">
                <a:solidFill>
                  <a:srgbClr val="FFFFFF"/>
                </a:solidFill>
                <a:latin typeface="Blogger Bold" panose="020B0604020202020204" charset="0"/>
                <a:ea typeface="Blogger Bold" panose="020B0604020202020204" charset="0"/>
              </a:rPr>
              <a:t>).</a:t>
            </a:r>
            <a:endParaRPr lang="en-US" sz="2800" dirty="0">
              <a:solidFill>
                <a:srgbClr val="FFFFFF"/>
              </a:solidFill>
              <a:latin typeface="Blogger Bold" panose="020B0604020202020204" charset="0"/>
              <a:ea typeface="Blogger Bold" panose="020B0604020202020204" charset="0"/>
            </a:endParaRPr>
          </a:p>
        </p:txBody>
      </p:sp>
      <p:pic>
        <p:nvPicPr>
          <p:cNvPr id="22" name="Resim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1784" y="706787"/>
            <a:ext cx="8123021" cy="8162840"/>
          </a:xfrm>
          <a:prstGeom prst="rect">
            <a:avLst/>
          </a:prstGeom>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665" y="-853834"/>
            <a:ext cx="1867781" cy="2171838"/>
          </a:xfrm>
          <a:custGeom>
            <a:avLst/>
            <a:gdLst/>
            <a:ahLst/>
            <a:cxnLst/>
            <a:rect l="l" t="t" r="r" b="b"/>
            <a:pathLst>
              <a:path w="1867781" h="2171838">
                <a:moveTo>
                  <a:pt x="0" y="0"/>
                </a:moveTo>
                <a:lnTo>
                  <a:pt x="1867781" y="0"/>
                </a:lnTo>
                <a:lnTo>
                  <a:pt x="1867781" y="2171838"/>
                </a:lnTo>
                <a:lnTo>
                  <a:pt x="0" y="21718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67363" y="-507695"/>
            <a:ext cx="1865066" cy="2171838"/>
          </a:xfrm>
          <a:custGeom>
            <a:avLst/>
            <a:gdLst/>
            <a:ahLst/>
            <a:cxnLst/>
            <a:rect l="l" t="t" r="r" b="b"/>
            <a:pathLst>
              <a:path w="1865066" h="2171838">
                <a:moveTo>
                  <a:pt x="0" y="0"/>
                </a:moveTo>
                <a:lnTo>
                  <a:pt x="1865066" y="0"/>
                </a:lnTo>
                <a:lnTo>
                  <a:pt x="1865066" y="2171838"/>
                </a:lnTo>
                <a:lnTo>
                  <a:pt x="0" y="21718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a:grpSpLocks noChangeAspect="1"/>
          </p:cNvGrpSpPr>
          <p:nvPr/>
        </p:nvGrpSpPr>
        <p:grpSpPr>
          <a:xfrm>
            <a:off x="6156160" y="1711342"/>
            <a:ext cx="2461592" cy="4870683"/>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0947" r="-10947"/>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6" name="Group 16"/>
          <p:cNvGrpSpPr>
            <a:grpSpLocks noChangeAspect="1"/>
          </p:cNvGrpSpPr>
          <p:nvPr/>
        </p:nvGrpSpPr>
        <p:grpSpPr>
          <a:xfrm>
            <a:off x="6055432" y="7064836"/>
            <a:ext cx="2558434" cy="5061061"/>
            <a:chOff x="0" y="0"/>
            <a:chExt cx="2620010" cy="518287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6681" r="-36681"/>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6" name="Group 26"/>
          <p:cNvGrpSpPr>
            <a:grpSpLocks noChangeAspect="1"/>
          </p:cNvGrpSpPr>
          <p:nvPr/>
        </p:nvGrpSpPr>
        <p:grpSpPr>
          <a:xfrm>
            <a:off x="8864930" y="4377145"/>
            <a:ext cx="2446095" cy="4840020"/>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30180" r="-30180"/>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6" name="Freeform 36"/>
          <p:cNvSpPr/>
          <p:nvPr/>
        </p:nvSpPr>
        <p:spPr>
          <a:xfrm>
            <a:off x="223285" y="1674994"/>
            <a:ext cx="441885" cy="747375"/>
          </a:xfrm>
          <a:custGeom>
            <a:avLst/>
            <a:gdLst/>
            <a:ahLst/>
            <a:cxnLst/>
            <a:rect l="l" t="t" r="r" b="b"/>
            <a:pathLst>
              <a:path w="441885" h="747375">
                <a:moveTo>
                  <a:pt x="0" y="0"/>
                </a:moveTo>
                <a:lnTo>
                  <a:pt x="441885" y="0"/>
                </a:lnTo>
                <a:lnTo>
                  <a:pt x="441885" y="747375"/>
                </a:lnTo>
                <a:lnTo>
                  <a:pt x="0" y="747375"/>
                </a:lnTo>
                <a:lnTo>
                  <a:pt x="0" y="0"/>
                </a:lnTo>
                <a:close/>
              </a:path>
            </a:pathLst>
          </a:custGeom>
          <a:blipFill>
            <a:blip r:embed="rId10">
              <a:extLst>
                <a:ext uri="{96DAC541-7B7A-43D3-8B79-37D633B846F1}">
                  <asvg:svgBlip xmlns:asvg="http://schemas.microsoft.com/office/drawing/2016/SVG/main" xmlns="" r:embed="rId13"/>
                </a:ext>
              </a:extLst>
            </a:blip>
            <a:stretch>
              <a:fillRect/>
            </a:stretch>
          </a:blipFill>
        </p:spPr>
      </p:sp>
      <p:sp>
        <p:nvSpPr>
          <p:cNvPr id="37" name="Freeform 37"/>
          <p:cNvSpPr/>
          <p:nvPr/>
        </p:nvSpPr>
        <p:spPr>
          <a:xfrm>
            <a:off x="17101762" y="1509340"/>
            <a:ext cx="751220" cy="712976"/>
          </a:xfrm>
          <a:custGeom>
            <a:avLst/>
            <a:gdLst/>
            <a:ahLst/>
            <a:cxnLst/>
            <a:rect l="l" t="t" r="r" b="b"/>
            <a:pathLst>
              <a:path w="751220" h="712976">
                <a:moveTo>
                  <a:pt x="0" y="0"/>
                </a:moveTo>
                <a:lnTo>
                  <a:pt x="751220" y="0"/>
                </a:lnTo>
                <a:lnTo>
                  <a:pt x="751220" y="712976"/>
                </a:lnTo>
                <a:lnTo>
                  <a:pt x="0" y="712976"/>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38" name="Freeform 38"/>
          <p:cNvSpPr/>
          <p:nvPr/>
        </p:nvSpPr>
        <p:spPr>
          <a:xfrm>
            <a:off x="223285" y="5143500"/>
            <a:ext cx="767136" cy="767136"/>
          </a:xfrm>
          <a:custGeom>
            <a:avLst/>
            <a:gdLst/>
            <a:ahLst/>
            <a:cxnLst/>
            <a:rect l="l" t="t" r="r" b="b"/>
            <a:pathLst>
              <a:path w="767136" h="767136">
                <a:moveTo>
                  <a:pt x="0" y="0"/>
                </a:moveTo>
                <a:lnTo>
                  <a:pt x="767136" y="0"/>
                </a:lnTo>
                <a:lnTo>
                  <a:pt x="767136" y="767136"/>
                </a:lnTo>
                <a:lnTo>
                  <a:pt x="0" y="767136"/>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39" name="Freeform 39"/>
          <p:cNvSpPr/>
          <p:nvPr/>
        </p:nvSpPr>
        <p:spPr>
          <a:xfrm>
            <a:off x="17262623" y="5979641"/>
            <a:ext cx="751220" cy="693000"/>
          </a:xfrm>
          <a:custGeom>
            <a:avLst/>
            <a:gdLst/>
            <a:ahLst/>
            <a:cxnLst/>
            <a:rect l="l" t="t" r="r" b="b"/>
            <a:pathLst>
              <a:path w="751220" h="693000">
                <a:moveTo>
                  <a:pt x="0" y="0"/>
                </a:moveTo>
                <a:lnTo>
                  <a:pt x="751220" y="0"/>
                </a:lnTo>
                <a:lnTo>
                  <a:pt x="751220" y="693001"/>
                </a:lnTo>
                <a:lnTo>
                  <a:pt x="0" y="693001"/>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0" name="TextBox 40"/>
          <p:cNvSpPr txBox="1"/>
          <p:nvPr/>
        </p:nvSpPr>
        <p:spPr>
          <a:xfrm>
            <a:off x="5610239" y="366366"/>
            <a:ext cx="6651740" cy="795089"/>
          </a:xfrm>
          <a:prstGeom prst="rect">
            <a:avLst/>
          </a:prstGeom>
        </p:spPr>
        <p:txBody>
          <a:bodyPr lIns="0" tIns="0" rIns="0" bIns="0" rtlCol="0" anchor="t">
            <a:spAutoFit/>
          </a:bodyPr>
          <a:lstStyle/>
          <a:p>
            <a:pPr algn="ctr">
              <a:lnSpc>
                <a:spcPts val="6156"/>
              </a:lnSpc>
            </a:pPr>
            <a:r>
              <a:rPr lang="tr-TR" sz="5700" dirty="0" smtClean="0">
                <a:solidFill>
                  <a:srgbClr val="FFFFFF"/>
                </a:solidFill>
                <a:latin typeface="Blogger Bold"/>
              </a:rPr>
              <a:t>UI ÖZELLİKLERİ</a:t>
            </a:r>
            <a:endParaRPr lang="en-US" sz="5700" dirty="0">
              <a:solidFill>
                <a:srgbClr val="FFFFFF"/>
              </a:solidFill>
              <a:latin typeface="Blogger Bold"/>
            </a:endParaRPr>
          </a:p>
        </p:txBody>
      </p:sp>
      <p:sp>
        <p:nvSpPr>
          <p:cNvPr id="41" name="TextBox 41"/>
          <p:cNvSpPr txBox="1"/>
          <p:nvPr/>
        </p:nvSpPr>
        <p:spPr>
          <a:xfrm>
            <a:off x="1028700" y="1907738"/>
            <a:ext cx="2930530"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GÖRSEL TASARIM</a:t>
            </a:r>
            <a:endParaRPr lang="en-US" sz="2799" dirty="0">
              <a:solidFill>
                <a:srgbClr val="FFFFFF"/>
              </a:solidFill>
              <a:latin typeface="Blogger Bold"/>
            </a:endParaRPr>
          </a:p>
        </p:txBody>
      </p:sp>
      <p:sp>
        <p:nvSpPr>
          <p:cNvPr id="42" name="TextBox 42"/>
          <p:cNvSpPr txBox="1"/>
          <p:nvPr/>
        </p:nvSpPr>
        <p:spPr>
          <a:xfrm>
            <a:off x="1028700" y="2524134"/>
            <a:ext cx="4055963" cy="2132443"/>
          </a:xfrm>
          <a:prstGeom prst="rect">
            <a:avLst/>
          </a:prstGeom>
        </p:spPr>
        <p:txBody>
          <a:bodyPr lIns="0" tIns="0" rIns="0" bIns="0" rtlCol="0" anchor="t">
            <a:spAutoFit/>
          </a:bodyPr>
          <a:lstStyle/>
          <a:p>
            <a:pPr>
              <a:lnSpc>
                <a:spcPts val="3360"/>
              </a:lnSpc>
            </a:pPr>
            <a:r>
              <a:rPr lang="tr-TR" sz="2000" dirty="0" err="1">
                <a:solidFill>
                  <a:schemeClr val="bg1"/>
                </a:solidFill>
                <a:latin typeface="Blogger Bold" panose="020B0604020202020204" charset="0"/>
                <a:ea typeface="Blogger Bold" panose="020B0604020202020204" charset="0"/>
              </a:rPr>
              <a:t>UI'nin</a:t>
            </a:r>
            <a:r>
              <a:rPr lang="tr-TR" sz="2000" dirty="0">
                <a:solidFill>
                  <a:schemeClr val="bg1"/>
                </a:solidFill>
                <a:latin typeface="Blogger Bold" panose="020B0604020202020204" charset="0"/>
                <a:ea typeface="Blogger Bold" panose="020B0604020202020204" charset="0"/>
              </a:rPr>
              <a:t> estetik yönünü kapsar. Renkler, tipografi, simgeler ve diğer görsel unsurlar, kullanıcı </a:t>
            </a:r>
            <a:r>
              <a:rPr lang="tr-TR" sz="2000" dirty="0" err="1">
                <a:solidFill>
                  <a:schemeClr val="bg1"/>
                </a:solidFill>
                <a:latin typeface="Blogger Bold" panose="020B0604020202020204" charset="0"/>
                <a:ea typeface="Blogger Bold" panose="020B0604020202020204" charset="0"/>
              </a:rPr>
              <a:t>arayüzünün</a:t>
            </a:r>
            <a:r>
              <a:rPr lang="tr-TR" sz="2000" dirty="0">
                <a:solidFill>
                  <a:schemeClr val="bg1"/>
                </a:solidFill>
                <a:latin typeface="Blogger Bold" panose="020B0604020202020204" charset="0"/>
                <a:ea typeface="Blogger Bold" panose="020B0604020202020204" charset="0"/>
              </a:rPr>
              <a:t> görsel dili ve tonunu belirler.</a:t>
            </a:r>
            <a:endParaRPr lang="en-US" sz="2000" dirty="0">
              <a:solidFill>
                <a:schemeClr val="bg1"/>
              </a:solidFill>
              <a:latin typeface="Blogger Bold" panose="020B0604020202020204" charset="0"/>
              <a:ea typeface="Blogger Bold" panose="020B0604020202020204" charset="0"/>
            </a:endParaRPr>
          </a:p>
        </p:txBody>
      </p:sp>
      <p:sp>
        <p:nvSpPr>
          <p:cNvPr id="43" name="TextBox 43"/>
          <p:cNvSpPr txBox="1"/>
          <p:nvPr/>
        </p:nvSpPr>
        <p:spPr>
          <a:xfrm>
            <a:off x="13615899" y="1935285"/>
            <a:ext cx="2991507" cy="384721"/>
          </a:xfrm>
          <a:prstGeom prst="rect">
            <a:avLst/>
          </a:prstGeom>
        </p:spPr>
        <p:txBody>
          <a:bodyPr lIns="0" tIns="0" rIns="0" bIns="0" rtlCol="0" anchor="t">
            <a:spAutoFit/>
          </a:bodyPr>
          <a:lstStyle/>
          <a:p>
            <a:pPr algn="r">
              <a:lnSpc>
                <a:spcPts val="3023"/>
              </a:lnSpc>
            </a:pPr>
            <a:r>
              <a:rPr lang="tr-TR" sz="2799" dirty="0" smtClean="0">
                <a:solidFill>
                  <a:srgbClr val="FFFFFF"/>
                </a:solidFill>
                <a:latin typeface="Blogger Bold"/>
              </a:rPr>
              <a:t>TUTARLILIK</a:t>
            </a:r>
            <a:endParaRPr lang="en-US" sz="2799" dirty="0">
              <a:solidFill>
                <a:srgbClr val="FFFFFF"/>
              </a:solidFill>
              <a:latin typeface="Blogger Bold"/>
            </a:endParaRPr>
          </a:p>
        </p:txBody>
      </p:sp>
      <p:sp>
        <p:nvSpPr>
          <p:cNvPr id="44" name="TextBox 44"/>
          <p:cNvSpPr txBox="1"/>
          <p:nvPr/>
        </p:nvSpPr>
        <p:spPr>
          <a:xfrm>
            <a:off x="12770195" y="2561717"/>
            <a:ext cx="4228363" cy="2616101"/>
          </a:xfrm>
          <a:prstGeom prst="rect">
            <a:avLst/>
          </a:prstGeom>
        </p:spPr>
        <p:txBody>
          <a:bodyPr wrap="square" lIns="0" tIns="0" rIns="0" bIns="0" rtlCol="0" anchor="t">
            <a:spAutoFit/>
          </a:bodyPr>
          <a:lstStyle/>
          <a:p>
            <a:pPr algn="r">
              <a:lnSpc>
                <a:spcPts val="3360"/>
              </a:lnSpc>
            </a:pPr>
            <a:r>
              <a:rPr lang="tr-TR" sz="2000" dirty="0" err="1">
                <a:solidFill>
                  <a:schemeClr val="bg1"/>
                </a:solidFill>
                <a:latin typeface="Blogger Bold" panose="020B0604020202020204" charset="0"/>
                <a:ea typeface="Blogger Bold" panose="020B0604020202020204" charset="0"/>
              </a:rPr>
              <a:t>Arayüzün</a:t>
            </a:r>
            <a:r>
              <a:rPr lang="tr-TR" sz="2000" dirty="0">
                <a:solidFill>
                  <a:schemeClr val="bg1"/>
                </a:solidFill>
                <a:latin typeface="Blogger Bold" panose="020B0604020202020204" charset="0"/>
                <a:ea typeface="Blogger Bold" panose="020B0604020202020204" charset="0"/>
              </a:rPr>
              <a:t>, farklı ekranlar ve işlevler arasında tutarlı bir görünüme ve hissiyata sahip olmasıdır. Tutarlılık, kullanıcıların yeni özellikleri öğrenmelerini kolaylaştırır ve kullanıcı deneyimini iyileştirir.</a:t>
            </a:r>
            <a:endParaRPr lang="en-US" sz="2000" dirty="0">
              <a:solidFill>
                <a:schemeClr val="bg1"/>
              </a:solidFill>
              <a:latin typeface="Blogger Bold" panose="020B0604020202020204" charset="0"/>
              <a:ea typeface="Blogger Bold" panose="020B0604020202020204" charset="0"/>
            </a:endParaRPr>
          </a:p>
        </p:txBody>
      </p:sp>
      <p:sp>
        <p:nvSpPr>
          <p:cNvPr id="45" name="TextBox 45"/>
          <p:cNvSpPr txBox="1"/>
          <p:nvPr/>
        </p:nvSpPr>
        <p:spPr>
          <a:xfrm>
            <a:off x="1247048" y="5244711"/>
            <a:ext cx="3162777"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DÜZEN VE YERLEŞİM</a:t>
            </a:r>
            <a:endParaRPr lang="en-US" sz="2799" dirty="0">
              <a:solidFill>
                <a:srgbClr val="FFFFFF"/>
              </a:solidFill>
              <a:latin typeface="Blogger Bold"/>
            </a:endParaRPr>
          </a:p>
        </p:txBody>
      </p:sp>
      <p:sp>
        <p:nvSpPr>
          <p:cNvPr id="46" name="TextBox 46"/>
          <p:cNvSpPr txBox="1"/>
          <p:nvPr/>
        </p:nvSpPr>
        <p:spPr>
          <a:xfrm>
            <a:off x="1247047" y="6029286"/>
            <a:ext cx="4363191" cy="3052118"/>
          </a:xfrm>
          <a:prstGeom prst="rect">
            <a:avLst/>
          </a:prstGeom>
        </p:spPr>
        <p:txBody>
          <a:bodyPr wrap="square" lIns="0" tIns="0" rIns="0" bIns="0" rtlCol="0" anchor="t">
            <a:spAutoFit/>
          </a:bodyPr>
          <a:lstStyle/>
          <a:p>
            <a:pPr>
              <a:lnSpc>
                <a:spcPts val="3360"/>
              </a:lnSpc>
            </a:pPr>
            <a:r>
              <a:rPr lang="tr-TR" sz="2000" dirty="0">
                <a:solidFill>
                  <a:schemeClr val="bg1"/>
                </a:solidFill>
                <a:latin typeface="Blogger Bold" panose="020B0604020202020204" charset="0"/>
                <a:ea typeface="Blogger Bold" panose="020B0604020202020204" charset="0"/>
              </a:rPr>
              <a:t>Bilgilerin ve etkileşim ögelerinin (butonlar, menüler, ikonlar) ekran üzerinde nasıl organize edildiğini ifade eder. Etkili bir düzen, kullanıcının bilgiyi kolayca bulmasını ve görevlerini etkin bir şekilde tamamlamasını sağlar.</a:t>
            </a:r>
            <a:endParaRPr lang="en-US" sz="2000" dirty="0">
              <a:solidFill>
                <a:schemeClr val="bg1"/>
              </a:solidFill>
              <a:latin typeface="Blogger Bold" panose="020B0604020202020204" charset="0"/>
              <a:ea typeface="Blogger Bold" panose="020B0604020202020204" charset="0"/>
            </a:endParaRPr>
          </a:p>
        </p:txBody>
      </p:sp>
      <p:sp>
        <p:nvSpPr>
          <p:cNvPr id="47" name="TextBox 47"/>
          <p:cNvSpPr txBox="1"/>
          <p:nvPr/>
        </p:nvSpPr>
        <p:spPr>
          <a:xfrm>
            <a:off x="13483603" y="6101934"/>
            <a:ext cx="3324096" cy="384721"/>
          </a:xfrm>
          <a:prstGeom prst="rect">
            <a:avLst/>
          </a:prstGeom>
        </p:spPr>
        <p:txBody>
          <a:bodyPr lIns="0" tIns="0" rIns="0" bIns="0" rtlCol="0" anchor="t">
            <a:spAutoFit/>
          </a:bodyPr>
          <a:lstStyle/>
          <a:p>
            <a:pPr algn="r">
              <a:lnSpc>
                <a:spcPts val="3023"/>
              </a:lnSpc>
            </a:pPr>
            <a:r>
              <a:rPr lang="tr-TR" sz="2799" dirty="0" smtClean="0">
                <a:solidFill>
                  <a:srgbClr val="FFFFFF"/>
                </a:solidFill>
                <a:latin typeface="Blogger Bold"/>
              </a:rPr>
              <a:t>ERİŞİLEBİLİRLİK</a:t>
            </a:r>
            <a:endParaRPr lang="en-US" sz="2799" dirty="0">
              <a:solidFill>
                <a:srgbClr val="FFFFFF"/>
              </a:solidFill>
              <a:latin typeface="Blogger Bold"/>
            </a:endParaRPr>
          </a:p>
        </p:txBody>
      </p:sp>
      <p:sp>
        <p:nvSpPr>
          <p:cNvPr id="48" name="TextBox 48"/>
          <p:cNvSpPr txBox="1"/>
          <p:nvPr/>
        </p:nvSpPr>
        <p:spPr>
          <a:xfrm>
            <a:off x="12261979" y="6797155"/>
            <a:ext cx="4691489" cy="2616101"/>
          </a:xfrm>
          <a:prstGeom prst="rect">
            <a:avLst/>
          </a:prstGeom>
        </p:spPr>
        <p:txBody>
          <a:bodyPr wrap="square" lIns="0" tIns="0" rIns="0" bIns="0" rtlCol="0" anchor="t">
            <a:spAutoFit/>
          </a:bodyPr>
          <a:lstStyle/>
          <a:p>
            <a:pPr algn="r">
              <a:lnSpc>
                <a:spcPts val="3360"/>
              </a:lnSpc>
            </a:pPr>
            <a:r>
              <a:rPr lang="tr-TR" sz="2000" dirty="0" err="1">
                <a:solidFill>
                  <a:schemeClr val="bg1"/>
                </a:solidFill>
                <a:latin typeface="Blogger Bold" panose="020B0604020202020204" charset="0"/>
                <a:ea typeface="Blogger Bold" panose="020B0604020202020204" charset="0"/>
              </a:rPr>
              <a:t>Arayüzün</a:t>
            </a:r>
            <a:r>
              <a:rPr lang="tr-TR" sz="2000" dirty="0">
                <a:solidFill>
                  <a:schemeClr val="bg1"/>
                </a:solidFill>
                <a:latin typeface="Blogger Bold" panose="020B0604020202020204" charset="0"/>
                <a:ea typeface="Blogger Bold" panose="020B0604020202020204" charset="0"/>
              </a:rPr>
              <a:t>, engelli kullanıcılar dahil olmak üzere geniş bir kullanıcı yelpazesine hitap etmesini sağlayan tasarım prensipleri. Renk kontrastı, metin büyüklüğü ve sesli komutlar gibi unsurlar, erişilebilirliği artırır.</a:t>
            </a:r>
            <a:endParaRPr lang="en-US" sz="2000" dirty="0">
              <a:solidFill>
                <a:schemeClr val="bg1"/>
              </a:solidFill>
              <a:latin typeface="Blogger Bold" panose="020B0604020202020204" charset="0"/>
              <a:ea typeface="Blogger Bold" panose="020B0604020202020204" charset="0"/>
            </a:endParaRPr>
          </a:p>
        </p:txBody>
      </p:sp>
    </p:spTree>
    <p:extLst>
      <p:ext uri="{BB962C8B-B14F-4D97-AF65-F5344CB8AC3E}">
        <p14:creationId xmlns:p14="http://schemas.microsoft.com/office/powerpoint/2010/main" val="402008250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5" name="TextBox 15"/>
          <p:cNvSpPr txBox="1"/>
          <p:nvPr/>
        </p:nvSpPr>
        <p:spPr>
          <a:xfrm>
            <a:off x="1935469" y="1237534"/>
            <a:ext cx="14752331" cy="1590179"/>
          </a:xfrm>
          <a:prstGeom prst="rect">
            <a:avLst/>
          </a:prstGeom>
        </p:spPr>
        <p:txBody>
          <a:bodyPr wrap="square" lIns="0" tIns="0" rIns="0" bIns="0" rtlCol="0" anchor="t">
            <a:spAutoFit/>
          </a:bodyPr>
          <a:lstStyle/>
          <a:p>
            <a:pPr>
              <a:lnSpc>
                <a:spcPts val="6156"/>
              </a:lnSpc>
            </a:pPr>
            <a:r>
              <a:rPr lang="tr-TR" sz="5700" dirty="0" smtClean="0">
                <a:solidFill>
                  <a:srgbClr val="FFFFFF"/>
                </a:solidFill>
                <a:latin typeface="Blogger Bold"/>
              </a:rPr>
              <a:t>MOBİL UYGULAMALARDA UI TASARIMINA ÖRNEKLER</a:t>
            </a:r>
            <a:endParaRPr lang="en-US" sz="5700" dirty="0">
              <a:solidFill>
                <a:srgbClr val="FFFFFF"/>
              </a:solidFill>
              <a:latin typeface="Blogger Bold"/>
            </a:endParaRPr>
          </a:p>
        </p:txBody>
      </p:sp>
      <p:pic>
        <p:nvPicPr>
          <p:cNvPr id="16" name="Resim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340344"/>
            <a:ext cx="7162800" cy="5079756"/>
          </a:xfrm>
          <a:prstGeom prst="rect">
            <a:avLst/>
          </a:prstGeom>
        </p:spPr>
      </p:pic>
      <p:pic>
        <p:nvPicPr>
          <p:cNvPr id="17" name="Resim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3340344"/>
            <a:ext cx="7620000" cy="5079756"/>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5" name="Group 5"/>
          <p:cNvGrpSpPr>
            <a:grpSpLocks noChangeAspect="1"/>
          </p:cNvGrpSpPr>
          <p:nvPr/>
        </p:nvGrpSpPr>
        <p:grpSpPr>
          <a:xfrm>
            <a:off x="10013059" y="349143"/>
            <a:ext cx="4159154" cy="8229600"/>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7922" r="-27922"/>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5" name="Freeform 15"/>
          <p:cNvSpPr/>
          <p:nvPr/>
        </p:nvSpPr>
        <p:spPr>
          <a:xfrm>
            <a:off x="2350138" y="4186155"/>
            <a:ext cx="1111152" cy="277788"/>
          </a:xfrm>
          <a:custGeom>
            <a:avLst/>
            <a:gdLst/>
            <a:ahLst/>
            <a:cxnLst/>
            <a:rect l="l" t="t" r="r" b="b"/>
            <a:pathLst>
              <a:path w="1111152" h="277788">
                <a:moveTo>
                  <a:pt x="0" y="0"/>
                </a:moveTo>
                <a:lnTo>
                  <a:pt x="1111153" y="0"/>
                </a:lnTo>
                <a:lnTo>
                  <a:pt x="1111153" y="277788"/>
                </a:lnTo>
                <a:lnTo>
                  <a:pt x="0" y="277788"/>
                </a:lnTo>
                <a:lnTo>
                  <a:pt x="0" y="0"/>
                </a:lnTo>
                <a:close/>
              </a:path>
            </a:pathLst>
          </a:custGeom>
          <a:blipFill>
            <a:blip r:embed="rId4">
              <a:extLst>
                <a:ext uri="{96DAC541-7B7A-43D3-8B79-37D633B846F1}">
                  <asvg:svgBlip xmlns:asvg="http://schemas.microsoft.com/office/drawing/2016/SVG/main" xmlns="" r:embed="rId9"/>
                </a:ext>
              </a:extLst>
            </a:blip>
            <a:stretch>
              <a:fillRect/>
            </a:stretch>
          </a:blipFill>
        </p:spPr>
      </p:sp>
      <p:sp>
        <p:nvSpPr>
          <p:cNvPr id="18" name="TextBox 18"/>
          <p:cNvSpPr txBox="1"/>
          <p:nvPr/>
        </p:nvSpPr>
        <p:spPr>
          <a:xfrm>
            <a:off x="2247222" y="851900"/>
            <a:ext cx="6793862" cy="2923877"/>
          </a:xfrm>
          <a:prstGeom prst="rect">
            <a:avLst/>
          </a:prstGeom>
        </p:spPr>
        <p:txBody>
          <a:bodyPr lIns="0" tIns="0" rIns="0" bIns="0" rtlCol="0" anchor="t">
            <a:spAutoFit/>
          </a:bodyPr>
          <a:lstStyle/>
          <a:p>
            <a:pPr>
              <a:lnSpc>
                <a:spcPts val="7632"/>
              </a:lnSpc>
            </a:pPr>
            <a:r>
              <a:rPr lang="tr-TR" sz="7066" dirty="0" smtClean="0">
                <a:solidFill>
                  <a:srgbClr val="FFFFFF"/>
                </a:solidFill>
                <a:latin typeface="Blogger Bold"/>
              </a:rPr>
              <a:t>BOLUM 2:MOBİL UYGULAMALARDA UX TASARIMI</a:t>
            </a:r>
            <a:endParaRPr lang="en-US" sz="7066" dirty="0">
              <a:solidFill>
                <a:srgbClr val="FFFFFF"/>
              </a:solidFill>
              <a:latin typeface="Blogger Bold"/>
            </a:endParaRPr>
          </a:p>
        </p:txBody>
      </p:sp>
      <p:sp>
        <p:nvSpPr>
          <p:cNvPr id="19" name="TextBox 19"/>
          <p:cNvSpPr txBox="1"/>
          <p:nvPr/>
        </p:nvSpPr>
        <p:spPr>
          <a:xfrm>
            <a:off x="2379962" y="5137749"/>
            <a:ext cx="4478038"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UX TANIMI:</a:t>
            </a:r>
            <a:endParaRPr lang="en-US" sz="2799" dirty="0">
              <a:solidFill>
                <a:srgbClr val="FFFFFF"/>
              </a:solidFill>
              <a:latin typeface="Blogger Bold"/>
            </a:endParaRPr>
          </a:p>
        </p:txBody>
      </p:sp>
      <p:sp>
        <p:nvSpPr>
          <p:cNvPr id="20" name="TextBox 20"/>
          <p:cNvSpPr txBox="1"/>
          <p:nvPr/>
        </p:nvSpPr>
        <p:spPr>
          <a:xfrm>
            <a:off x="2350138" y="5542371"/>
            <a:ext cx="5312783" cy="1720984"/>
          </a:xfrm>
          <a:prstGeom prst="rect">
            <a:avLst/>
          </a:prstGeom>
        </p:spPr>
        <p:txBody>
          <a:bodyPr lIns="0" tIns="0" rIns="0" bIns="0" rtlCol="0" anchor="t">
            <a:spAutoFit/>
          </a:bodyPr>
          <a:lstStyle/>
          <a:p>
            <a:pPr>
              <a:lnSpc>
                <a:spcPts val="3360"/>
              </a:lnSpc>
            </a:pPr>
            <a:r>
              <a:rPr lang="tr-TR" sz="2800" dirty="0" smtClean="0">
                <a:solidFill>
                  <a:srgbClr val="FFFFFF"/>
                </a:solidFill>
                <a:latin typeface="Blogger Bold" panose="020B0604020202020204" charset="0"/>
                <a:ea typeface="Blogger Bold" panose="020B0604020202020204" charset="0"/>
              </a:rPr>
              <a:t>Bir ürünle olan genel kullanıcı </a:t>
            </a:r>
            <a:r>
              <a:rPr lang="tr-TR" sz="2800" dirty="0" err="1" smtClean="0">
                <a:solidFill>
                  <a:srgbClr val="FFFFFF"/>
                </a:solidFill>
                <a:latin typeface="Blogger Bold" panose="020B0604020202020204" charset="0"/>
                <a:ea typeface="Blogger Bold" panose="020B0604020202020204" charset="0"/>
              </a:rPr>
              <a:t>deneyimi,kullanılabilirlik,erişilebilirlik</a:t>
            </a:r>
            <a:r>
              <a:rPr lang="tr-TR" sz="2800" dirty="0" smtClean="0">
                <a:solidFill>
                  <a:srgbClr val="FFFFFF"/>
                </a:solidFill>
                <a:latin typeface="Blogger Bold" panose="020B0604020202020204" charset="0"/>
                <a:ea typeface="Blogger Bold" panose="020B0604020202020204" charset="0"/>
              </a:rPr>
              <a:t> gibi görevleri tanımlanan birim.</a:t>
            </a:r>
            <a:endParaRPr lang="en-US" sz="2800" dirty="0">
              <a:solidFill>
                <a:srgbClr val="FFFFFF"/>
              </a:solidFill>
              <a:latin typeface="Blogger Bold" panose="020B0604020202020204" charset="0"/>
              <a:ea typeface="Blogger Bold" panose="020B0604020202020204" charset="0"/>
            </a:endParaRPr>
          </a:p>
        </p:txBody>
      </p:sp>
    </p:spTree>
    <p:extLst>
      <p:ext uri="{BB962C8B-B14F-4D97-AF65-F5344CB8AC3E}">
        <p14:creationId xmlns:p14="http://schemas.microsoft.com/office/powerpoint/2010/main" val="422469978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264565" y="5354558"/>
            <a:ext cx="2761650" cy="3211220"/>
          </a:xfrm>
          <a:custGeom>
            <a:avLst/>
            <a:gdLst/>
            <a:ahLst/>
            <a:cxnLst/>
            <a:rect l="l" t="t" r="r" b="b"/>
            <a:pathLst>
              <a:path w="2761650" h="3211220">
                <a:moveTo>
                  <a:pt x="0" y="0"/>
                </a:moveTo>
                <a:lnTo>
                  <a:pt x="2761650" y="0"/>
                </a:lnTo>
                <a:lnTo>
                  <a:pt x="2761650" y="3211220"/>
                </a:lnTo>
                <a:lnTo>
                  <a:pt x="0" y="32112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3876147" y="5866349"/>
            <a:ext cx="2757636" cy="3211220"/>
          </a:xfrm>
          <a:custGeom>
            <a:avLst/>
            <a:gdLst/>
            <a:ahLst/>
            <a:cxnLst/>
            <a:rect l="l" t="t" r="r" b="b"/>
            <a:pathLst>
              <a:path w="2757636" h="3211220">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721036" y="2076234"/>
            <a:ext cx="1111152" cy="277788"/>
          </a:xfrm>
          <a:custGeom>
            <a:avLst/>
            <a:gdLst/>
            <a:ahLst/>
            <a:cxnLst/>
            <a:rect l="l" t="t" r="r" b="b"/>
            <a:pathLst>
              <a:path w="1111152" h="277788">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6" name="Group 6"/>
          <p:cNvGrpSpPr>
            <a:grpSpLocks noChangeAspect="1"/>
          </p:cNvGrpSpPr>
          <p:nvPr/>
        </p:nvGrpSpPr>
        <p:grpSpPr>
          <a:xfrm>
            <a:off x="11965899" y="1209430"/>
            <a:ext cx="3485282" cy="6896229"/>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31263" r="-31263"/>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6" name="Group 16"/>
          <p:cNvGrpSpPr>
            <a:grpSpLocks noChangeAspect="1"/>
          </p:cNvGrpSpPr>
          <p:nvPr/>
        </p:nvGrpSpPr>
        <p:grpSpPr>
          <a:xfrm>
            <a:off x="9650415" y="2181340"/>
            <a:ext cx="3485282" cy="6896229"/>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1399" r="-31399"/>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6" name="Freeform 26"/>
          <p:cNvSpPr/>
          <p:nvPr/>
        </p:nvSpPr>
        <p:spPr>
          <a:xfrm>
            <a:off x="1507585" y="2864605"/>
            <a:ext cx="845142" cy="1049273"/>
          </a:xfrm>
          <a:custGeom>
            <a:avLst/>
            <a:gdLst/>
            <a:ahLst/>
            <a:cxnLst/>
            <a:rect l="l" t="t" r="r" b="b"/>
            <a:pathLst>
              <a:path w="845142" h="1049273">
                <a:moveTo>
                  <a:pt x="0" y="0"/>
                </a:moveTo>
                <a:lnTo>
                  <a:pt x="845142" y="0"/>
                </a:lnTo>
                <a:lnTo>
                  <a:pt x="845142" y="1049274"/>
                </a:lnTo>
                <a:lnTo>
                  <a:pt x="0" y="104927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7" name="Freeform 27"/>
          <p:cNvSpPr/>
          <p:nvPr/>
        </p:nvSpPr>
        <p:spPr>
          <a:xfrm>
            <a:off x="1660045" y="5955536"/>
            <a:ext cx="935190" cy="935190"/>
          </a:xfrm>
          <a:custGeom>
            <a:avLst/>
            <a:gdLst/>
            <a:ahLst/>
            <a:cxnLst/>
            <a:rect l="l" t="t" r="r" b="b"/>
            <a:pathLst>
              <a:path w="935190" h="935190">
                <a:moveTo>
                  <a:pt x="0" y="0"/>
                </a:moveTo>
                <a:lnTo>
                  <a:pt x="935190" y="0"/>
                </a:lnTo>
                <a:lnTo>
                  <a:pt x="935190" y="935191"/>
                </a:lnTo>
                <a:lnTo>
                  <a:pt x="0" y="93519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8" name="Freeform 28"/>
          <p:cNvSpPr/>
          <p:nvPr/>
        </p:nvSpPr>
        <p:spPr>
          <a:xfrm>
            <a:off x="1723262" y="8239599"/>
            <a:ext cx="707486" cy="928681"/>
          </a:xfrm>
          <a:custGeom>
            <a:avLst/>
            <a:gdLst/>
            <a:ahLst/>
            <a:cxnLst/>
            <a:rect l="l" t="t" r="r" b="b"/>
            <a:pathLst>
              <a:path w="707486" h="928681">
                <a:moveTo>
                  <a:pt x="0" y="0"/>
                </a:moveTo>
                <a:lnTo>
                  <a:pt x="707486" y="0"/>
                </a:lnTo>
                <a:lnTo>
                  <a:pt x="707486" y="928681"/>
                </a:lnTo>
                <a:lnTo>
                  <a:pt x="0" y="928681"/>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9" name="TextBox 29"/>
          <p:cNvSpPr txBox="1"/>
          <p:nvPr/>
        </p:nvSpPr>
        <p:spPr>
          <a:xfrm>
            <a:off x="1660045" y="762635"/>
            <a:ext cx="7650232" cy="795089"/>
          </a:xfrm>
          <a:prstGeom prst="rect">
            <a:avLst/>
          </a:prstGeom>
        </p:spPr>
        <p:txBody>
          <a:bodyPr lIns="0" tIns="0" rIns="0" bIns="0" rtlCol="0" anchor="t">
            <a:spAutoFit/>
          </a:bodyPr>
          <a:lstStyle/>
          <a:p>
            <a:pPr>
              <a:lnSpc>
                <a:spcPts val="6156"/>
              </a:lnSpc>
            </a:pPr>
            <a:r>
              <a:rPr lang="tr-TR" sz="5700" dirty="0" smtClean="0">
                <a:solidFill>
                  <a:srgbClr val="FFFFFF"/>
                </a:solidFill>
                <a:latin typeface="Blogger Bold"/>
              </a:rPr>
              <a:t>UX ÖZELLİKLERİ</a:t>
            </a:r>
            <a:endParaRPr lang="en-US" sz="5700" dirty="0">
              <a:solidFill>
                <a:srgbClr val="FFFFFF"/>
              </a:solidFill>
              <a:latin typeface="Blogger Bold"/>
            </a:endParaRPr>
          </a:p>
        </p:txBody>
      </p:sp>
      <p:sp>
        <p:nvSpPr>
          <p:cNvPr id="30" name="TextBox 30"/>
          <p:cNvSpPr txBox="1"/>
          <p:nvPr/>
        </p:nvSpPr>
        <p:spPr>
          <a:xfrm>
            <a:off x="2699183" y="2872532"/>
            <a:ext cx="3839344" cy="76944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KULLANICI ODAKLİ TASARIM</a:t>
            </a:r>
            <a:endParaRPr lang="en-US" sz="2799" dirty="0">
              <a:solidFill>
                <a:srgbClr val="FFFFFF"/>
              </a:solidFill>
              <a:latin typeface="Blogger Bold"/>
            </a:endParaRPr>
          </a:p>
        </p:txBody>
      </p:sp>
      <p:sp>
        <p:nvSpPr>
          <p:cNvPr id="31" name="TextBox 31"/>
          <p:cNvSpPr txBox="1"/>
          <p:nvPr/>
        </p:nvSpPr>
        <p:spPr>
          <a:xfrm>
            <a:off x="2612107" y="3825471"/>
            <a:ext cx="5407719" cy="1257588"/>
          </a:xfrm>
          <a:prstGeom prst="rect">
            <a:avLst/>
          </a:prstGeom>
        </p:spPr>
        <p:txBody>
          <a:bodyPr lIns="0" tIns="0" rIns="0" bIns="0" rtlCol="0" anchor="t">
            <a:spAutoFit/>
          </a:bodyPr>
          <a:lstStyle/>
          <a:p>
            <a:pPr>
              <a:lnSpc>
                <a:spcPts val="3360"/>
              </a:lnSpc>
            </a:pPr>
            <a:r>
              <a:rPr lang="tr-TR" dirty="0">
                <a:solidFill>
                  <a:schemeClr val="bg1"/>
                </a:solidFill>
                <a:latin typeface="Blogger Bold" panose="020B0604020202020204" charset="0"/>
                <a:ea typeface="Blogger Bold" panose="020B0604020202020204" charset="0"/>
              </a:rPr>
              <a:t>Tasarım sürecinin merkezine kullanıcıyı koyarak, onların ihtiyaçlarına ve beklentilerine göre ürünleri şekillendirmektir.</a:t>
            </a:r>
            <a:endParaRPr lang="en-US" sz="2400" dirty="0">
              <a:solidFill>
                <a:schemeClr val="bg1"/>
              </a:solidFill>
              <a:latin typeface="Blogger Bold" panose="020B0604020202020204" charset="0"/>
              <a:ea typeface="Blogger Bold" panose="020B0604020202020204" charset="0"/>
            </a:endParaRPr>
          </a:p>
        </p:txBody>
      </p:sp>
      <p:sp>
        <p:nvSpPr>
          <p:cNvPr id="32" name="TextBox 32"/>
          <p:cNvSpPr txBox="1"/>
          <p:nvPr/>
        </p:nvSpPr>
        <p:spPr>
          <a:xfrm>
            <a:off x="2928501" y="5623547"/>
            <a:ext cx="3091654"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İÇERİK STRATEJİSİ</a:t>
            </a:r>
            <a:endParaRPr lang="en-US" sz="2799" dirty="0">
              <a:solidFill>
                <a:srgbClr val="FFFFFF"/>
              </a:solidFill>
              <a:latin typeface="Blogger Bold"/>
            </a:endParaRPr>
          </a:p>
        </p:txBody>
      </p:sp>
      <p:sp>
        <p:nvSpPr>
          <p:cNvPr id="33" name="TextBox 33"/>
          <p:cNvSpPr txBox="1"/>
          <p:nvPr/>
        </p:nvSpPr>
        <p:spPr>
          <a:xfrm>
            <a:off x="2992567" y="6192686"/>
            <a:ext cx="5231065" cy="1257588"/>
          </a:xfrm>
          <a:prstGeom prst="rect">
            <a:avLst/>
          </a:prstGeom>
        </p:spPr>
        <p:txBody>
          <a:bodyPr lIns="0" tIns="0" rIns="0" bIns="0" rtlCol="0" anchor="t">
            <a:spAutoFit/>
          </a:bodyPr>
          <a:lstStyle/>
          <a:p>
            <a:pPr>
              <a:lnSpc>
                <a:spcPts val="3360"/>
              </a:lnSpc>
            </a:pPr>
            <a:r>
              <a:rPr lang="tr-TR" dirty="0">
                <a:solidFill>
                  <a:schemeClr val="bg1"/>
                </a:solidFill>
                <a:latin typeface="Blogger Bold" panose="020B0604020202020204" charset="0"/>
                <a:ea typeface="Blogger Bold" panose="020B0604020202020204" charset="0"/>
              </a:rPr>
              <a:t>Kullanıcıya sunulan içeriğin, onunla nasıl bir ilişki kurduğunu ve bu içeriğin kullanıcı deneyimini nasıl etkilediğini belirleyen stratejidir.</a:t>
            </a:r>
            <a:endParaRPr lang="en-US" sz="2400" dirty="0">
              <a:solidFill>
                <a:schemeClr val="bg1"/>
              </a:solidFill>
              <a:latin typeface="Blogger Bold" panose="020B0604020202020204" charset="0"/>
              <a:ea typeface="Blogger Bold" panose="020B0604020202020204" charset="0"/>
            </a:endParaRPr>
          </a:p>
        </p:txBody>
      </p:sp>
      <p:sp>
        <p:nvSpPr>
          <p:cNvPr id="34" name="TextBox 34"/>
          <p:cNvSpPr txBox="1"/>
          <p:nvPr/>
        </p:nvSpPr>
        <p:spPr>
          <a:xfrm>
            <a:off x="2904239" y="7944573"/>
            <a:ext cx="3452366" cy="384721"/>
          </a:xfrm>
          <a:prstGeom prst="rect">
            <a:avLst/>
          </a:prstGeom>
        </p:spPr>
        <p:txBody>
          <a:bodyPr lIns="0" tIns="0" rIns="0" bIns="0" rtlCol="0" anchor="t">
            <a:spAutoFit/>
          </a:bodyPr>
          <a:lstStyle/>
          <a:p>
            <a:pPr>
              <a:lnSpc>
                <a:spcPts val="3023"/>
              </a:lnSpc>
            </a:pPr>
            <a:r>
              <a:rPr lang="tr-TR" sz="2799" dirty="0" smtClean="0">
                <a:solidFill>
                  <a:srgbClr val="FFFFFF"/>
                </a:solidFill>
                <a:latin typeface="Blogger Bold"/>
              </a:rPr>
              <a:t>BİLGİ MİMARİSİ</a:t>
            </a:r>
            <a:endParaRPr lang="en-US" sz="2799" dirty="0">
              <a:solidFill>
                <a:srgbClr val="FFFFFF"/>
              </a:solidFill>
              <a:latin typeface="Blogger Bold"/>
            </a:endParaRPr>
          </a:p>
        </p:txBody>
      </p:sp>
      <p:sp>
        <p:nvSpPr>
          <p:cNvPr id="35" name="TextBox 35"/>
          <p:cNvSpPr txBox="1"/>
          <p:nvPr/>
        </p:nvSpPr>
        <p:spPr>
          <a:xfrm>
            <a:off x="2875943" y="8469444"/>
            <a:ext cx="5407719" cy="1693605"/>
          </a:xfrm>
          <a:prstGeom prst="rect">
            <a:avLst/>
          </a:prstGeom>
        </p:spPr>
        <p:txBody>
          <a:bodyPr lIns="0" tIns="0" rIns="0" bIns="0" rtlCol="0" anchor="t">
            <a:spAutoFit/>
          </a:bodyPr>
          <a:lstStyle/>
          <a:p>
            <a:pPr>
              <a:lnSpc>
                <a:spcPts val="3360"/>
              </a:lnSpc>
            </a:pPr>
            <a:r>
              <a:rPr lang="tr-TR" dirty="0">
                <a:solidFill>
                  <a:schemeClr val="bg1"/>
                </a:solidFill>
                <a:latin typeface="Blogger Bold" panose="020B0604020202020204" charset="0"/>
                <a:ea typeface="Blogger Bold" panose="020B0604020202020204" charset="0"/>
              </a:rPr>
              <a:t>Bilginin, kullanıcıların kolayca bulabileceği ve anlayabileceği bir şekilde organize edilmesidir. İçerik hiyerarşisi, menü yapıları ve </a:t>
            </a:r>
            <a:r>
              <a:rPr lang="tr-TR" dirty="0" err="1">
                <a:solidFill>
                  <a:schemeClr val="bg1"/>
                </a:solidFill>
                <a:latin typeface="Blogger Bold" panose="020B0604020202020204" charset="0"/>
                <a:ea typeface="Blogger Bold" panose="020B0604020202020204" charset="0"/>
              </a:rPr>
              <a:t>navigasyon</a:t>
            </a:r>
            <a:r>
              <a:rPr lang="tr-TR" dirty="0">
                <a:solidFill>
                  <a:schemeClr val="bg1"/>
                </a:solidFill>
                <a:latin typeface="Blogger Bold" panose="020B0604020202020204" charset="0"/>
                <a:ea typeface="Blogger Bold" panose="020B0604020202020204" charset="0"/>
              </a:rPr>
              <a:t> elemanları bu kategoride değerlendirilir.</a:t>
            </a:r>
            <a:endParaRPr lang="en-US" sz="2400" dirty="0">
              <a:solidFill>
                <a:schemeClr val="bg1"/>
              </a:solidFill>
              <a:latin typeface="Blogger Bold" panose="020B0604020202020204" charset="0"/>
              <a:ea typeface="Blogger Bold" panose="020B0604020202020204" charset="0"/>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5" name="TextBox 15"/>
          <p:cNvSpPr txBox="1"/>
          <p:nvPr/>
        </p:nvSpPr>
        <p:spPr>
          <a:xfrm>
            <a:off x="1935469" y="811497"/>
            <a:ext cx="14904731" cy="795089"/>
          </a:xfrm>
          <a:prstGeom prst="rect">
            <a:avLst/>
          </a:prstGeom>
        </p:spPr>
        <p:txBody>
          <a:bodyPr wrap="square" lIns="0" tIns="0" rIns="0" bIns="0" rtlCol="0" anchor="t">
            <a:spAutoFit/>
          </a:bodyPr>
          <a:lstStyle/>
          <a:p>
            <a:pPr algn="ctr">
              <a:lnSpc>
                <a:spcPts val="6156"/>
              </a:lnSpc>
            </a:pPr>
            <a:r>
              <a:rPr lang="tr-TR" sz="5700" dirty="0" smtClean="0">
                <a:solidFill>
                  <a:srgbClr val="FFFFFF"/>
                </a:solidFill>
                <a:latin typeface="Blogger Bold"/>
              </a:rPr>
              <a:t>MOBİL UYGULAMALARDA UX</a:t>
            </a:r>
            <a:endParaRPr lang="en-US" sz="5700" dirty="0">
              <a:solidFill>
                <a:srgbClr val="FFFFFF"/>
              </a:solidFill>
              <a:latin typeface="Blogger Bold"/>
            </a:endParaRPr>
          </a:p>
        </p:txBody>
      </p:sp>
      <p:pic>
        <p:nvPicPr>
          <p:cNvPr id="3" name="Resim 2"/>
          <p:cNvPicPr>
            <a:picLocks noChangeAspect="1"/>
          </p:cNvPicPr>
          <p:nvPr/>
        </p:nvPicPr>
        <p:blipFill>
          <a:blip r:embed="rId3"/>
          <a:stretch>
            <a:fillRect/>
          </a:stretch>
        </p:blipFill>
        <p:spPr>
          <a:xfrm>
            <a:off x="1600200" y="2658940"/>
            <a:ext cx="14935200" cy="7208960"/>
          </a:xfrm>
          <a:prstGeom prst="rect">
            <a:avLst/>
          </a:prstGeom>
        </p:spPr>
      </p:pic>
    </p:spTree>
    <p:extLst>
      <p:ext uri="{BB962C8B-B14F-4D97-AF65-F5344CB8AC3E}">
        <p14:creationId xmlns:p14="http://schemas.microsoft.com/office/powerpoint/2010/main" val="106775273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824</Words>
  <Application>Microsoft Office PowerPoint</Application>
  <PresentationFormat>Özel</PresentationFormat>
  <Paragraphs>130</Paragraphs>
  <Slides>15</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Arial</vt:lpstr>
      <vt:lpstr>Source Sans Pro</vt:lpstr>
      <vt:lpstr>Calibri</vt:lpstr>
      <vt:lpstr>Blogger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efe girgin</dc:creator>
  <cp:lastModifiedBy>MONSTER</cp:lastModifiedBy>
  <cp:revision>45</cp:revision>
  <dcterms:created xsi:type="dcterms:W3CDTF">2006-08-16T00:00:00Z</dcterms:created>
  <dcterms:modified xsi:type="dcterms:W3CDTF">2024-03-10T15:12:10Z</dcterms:modified>
  <dc:identifier>DAF-_3gQRY4</dc:identifier>
</cp:coreProperties>
</file>